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notesMasterIdLst>
    <p:notesMasterId r:id="rId31"/>
  </p:notesMasterIdLst>
  <p:sldIdLst>
    <p:sldId id="257" r:id="rId5"/>
    <p:sldId id="258" r:id="rId6"/>
    <p:sldId id="259" r:id="rId7"/>
    <p:sldId id="260" r:id="rId8"/>
    <p:sldId id="261" r:id="rId9"/>
    <p:sldId id="262" r:id="rId10"/>
    <p:sldId id="263" r:id="rId11"/>
    <p:sldId id="264" r:id="rId12"/>
    <p:sldId id="265" r:id="rId13"/>
    <p:sldId id="266" r:id="rId14"/>
    <p:sldId id="283"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5702" autoAdjust="0"/>
  </p:normalViewPr>
  <p:slideViewPr>
    <p:cSldViewPr snapToGrid="0">
      <p:cViewPr>
        <p:scale>
          <a:sx n="42" d="100"/>
          <a:sy n="42" d="100"/>
        </p:scale>
        <p:origin x="39" y="53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C6780-1767-458B-85CD-0FF20A068A8A}" type="datetimeFigureOut">
              <a:rPr lang="de-DE" smtClean="0"/>
              <a:t>02.07.2024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19E61-639C-42C2-AEB8-E3FA1EC91440}" type="slidenum">
              <a:rPr lang="de-DE" smtClean="0"/>
              <a:t>‹Nr.›</a:t>
            </a:fld>
            <a:endParaRPr lang="de-DE"/>
          </a:p>
        </p:txBody>
      </p:sp>
    </p:spTree>
    <p:extLst>
      <p:ext uri="{BB962C8B-B14F-4D97-AF65-F5344CB8AC3E}">
        <p14:creationId xmlns:p14="http://schemas.microsoft.com/office/powerpoint/2010/main" val="719456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den Smart Mirror haben wir einen maßgefertigten Rahmen erstellt. Wir durften diesen in der Schreinerei von einem Bekannten herstellen. Ich werde kurz erklären, wie wir den Rahmen konstruiert haben. </a:t>
            </a:r>
          </a:p>
          <a:p>
            <a:endParaRPr lang="de-DE" dirty="0"/>
          </a:p>
          <a:p>
            <a:r>
              <a:rPr lang="de-DE" dirty="0"/>
              <a:t>Als erstes haben wir das Leimholz auf Länge zugeschnitten und die Kanten des Holzes auf Gehrung geschnitten. Danach haben wir Leim auf die Gehrungskanten aufgetragen und die Teile sorgfältig verleimt. Wie ihr im Bild sehen könnt haben wir mit Schraubzwingen den Rahmen befestigt, um sicherzustellen, dass er Leim hält.</a:t>
            </a:r>
          </a:p>
          <a:p>
            <a:endParaRPr lang="de-DE" dirty="0"/>
          </a:p>
          <a:p>
            <a:r>
              <a:rPr lang="de-DE" dirty="0"/>
              <a:t>Vorne haben wir Halteleiste mit Schrauben befestigt, damit wir später das Plexiglas befestigen können</a:t>
            </a:r>
          </a:p>
          <a:p>
            <a:r>
              <a:rPr lang="de-DE" dirty="0"/>
              <a:t>Die Rückwand haben wir dann auch auf Maß geschnitten, die Löcher vorgebohrt und befestigt.</a:t>
            </a:r>
          </a:p>
          <a:p>
            <a:r>
              <a:rPr lang="de-DE" dirty="0"/>
              <a:t>Anschließend haben wir noch die Oberflächen des Rahmens mehrmals geschliffen.</a:t>
            </a:r>
          </a:p>
        </p:txBody>
      </p:sp>
      <p:sp>
        <p:nvSpPr>
          <p:cNvPr id="4" name="Foliennummernplatzhalter 3"/>
          <p:cNvSpPr>
            <a:spLocks noGrp="1"/>
          </p:cNvSpPr>
          <p:nvPr>
            <p:ph type="sldNum" sz="quarter" idx="5"/>
          </p:nvPr>
        </p:nvSpPr>
        <p:spPr/>
        <p:txBody>
          <a:bodyPr/>
          <a:lstStyle/>
          <a:p>
            <a:fld id="{33419E61-639C-42C2-AEB8-E3FA1EC91440}" type="slidenum">
              <a:rPr lang="de-DE" smtClean="0"/>
              <a:t>3</a:t>
            </a:fld>
            <a:endParaRPr lang="de-DE"/>
          </a:p>
        </p:txBody>
      </p:sp>
    </p:spTree>
    <p:extLst>
      <p:ext uri="{BB962C8B-B14F-4D97-AF65-F5344CB8AC3E}">
        <p14:creationId xmlns:p14="http://schemas.microsoft.com/office/powerpoint/2010/main" val="242396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ist unser Spiegel aufgebaut. Der Aufbau ist bei uns relativ simpel.</a:t>
            </a:r>
          </a:p>
          <a:p>
            <a:endParaRPr lang="de-DE" dirty="0"/>
          </a:p>
          <a:p>
            <a:r>
              <a:rPr lang="de-DE" dirty="0"/>
              <a:t>Wir haben zunächst auf das Plexiglas die </a:t>
            </a:r>
            <a:r>
              <a:rPr lang="de-DE" dirty="0" err="1"/>
              <a:t>Spiegelglasfolie</a:t>
            </a:r>
            <a:r>
              <a:rPr lang="de-DE" dirty="0"/>
              <a:t> geklebt. Da hatten wir ursprünglich eine andere Folie. Das Problem war diese war relativ undurchsichtig und man konnte durch diese Folie nicht das Display erkenne. Darum haben wir eine Folie gekauft, wo man besser durchschauen kann und anschließend das Plexiglas verschraubt. Danach haben wir den Bildschirm auf das Plexiglas gelegt und an den Seiten befestigt. An der Seite haben wir den Raspberry befestigt und den Bildschirm angeschlossen. Zusätzlich haben wir noch die Kamera, die für unsere Gesichtserkennung </a:t>
            </a:r>
            <a:r>
              <a:rPr lang="de-DE" dirty="0" err="1"/>
              <a:t>Eggo</a:t>
            </a:r>
            <a:r>
              <a:rPr lang="de-DE" dirty="0"/>
              <a:t> Ai ist, angeschlossen und einen </a:t>
            </a:r>
            <a:r>
              <a:rPr lang="de-DE" dirty="0" err="1"/>
              <a:t>Wlan</a:t>
            </a:r>
            <a:r>
              <a:rPr lang="de-DE" dirty="0"/>
              <a:t>-Stick, damit die Widgets Daten aus dem Internet ziehen können und mit App kommunizieren kann.</a:t>
            </a:r>
          </a:p>
          <a:p>
            <a:endParaRPr lang="de-DE" dirty="0"/>
          </a:p>
        </p:txBody>
      </p:sp>
      <p:sp>
        <p:nvSpPr>
          <p:cNvPr id="4" name="Foliennummernplatzhalt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3EBA5BD7-F043-4D1B-AA17-CD412FC534D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1665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Für unseren Display haben wir </a:t>
            </a:r>
            <a:r>
              <a:rPr lang="de-DE" b="1" dirty="0" err="1"/>
              <a:t>Javascript</a:t>
            </a:r>
            <a:r>
              <a:rPr lang="de-DE" b="1" dirty="0"/>
              <a:t> für die Logik der Widgets und die Kommunikation mit der App, </a:t>
            </a:r>
            <a:r>
              <a:rPr lang="de-DE" b="1" dirty="0" err="1"/>
              <a:t>Html</a:t>
            </a:r>
            <a:r>
              <a:rPr lang="de-DE" b="1" dirty="0"/>
              <a:t> für das Displaydesign und CSS für das Gestalten der Widgets verwendet. Wir haben die Entwicklungsumgebung Visual Studio Code. Der Aufbau unseres Displays ist ein 3x3 Raster, wobei die Mitte frei bleiben muss, damit man sich auch im Spiegel sehen kann. Um herum sind verschiedene Widgets im Moment gibt es 8 zur Auswahl. diese können dynamisch angeordnet werden. Was heißt das?  ein User soll die Widgets so anordnen </a:t>
            </a:r>
            <a:r>
              <a:rPr lang="de-DE" b="1" dirty="0" err="1"/>
              <a:t>bzw</a:t>
            </a:r>
            <a:r>
              <a:rPr lang="de-DE" b="1" dirty="0"/>
              <a:t> deaktivieren können, wie er möchte.</a:t>
            </a:r>
          </a:p>
        </p:txBody>
      </p:sp>
      <p:sp>
        <p:nvSpPr>
          <p:cNvPr id="4" name="Foliennummernplatzhalt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3EBA5BD7-F043-4D1B-AA17-CD412FC534D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029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Kalender: zeigt den aktuellen Monat und den nächsten an.</a:t>
            </a:r>
          </a:p>
          <a:p>
            <a:r>
              <a:rPr lang="de-DE" dirty="0"/>
              <a:t>Eine Wettervorhersage: zeigt den heutigen Tag und zwei weitere an für den Standort des Spiegels.</a:t>
            </a:r>
          </a:p>
          <a:p>
            <a:r>
              <a:rPr lang="de-DE" dirty="0"/>
              <a:t>Notizen: In Zukunft soll der User Notizen in der App eintragen und anzeigen lassen können.</a:t>
            </a:r>
          </a:p>
          <a:p>
            <a:r>
              <a:rPr lang="de-DE" dirty="0"/>
              <a:t>Termine: Da soll auch in Zukunft die App Zugriff auf den Smartphone-Kalender bekommen und die nächsten 3 Termine automatisch anzeigen.</a:t>
            </a:r>
          </a:p>
          <a:p>
            <a:r>
              <a:rPr lang="de-DE" dirty="0"/>
              <a:t>Das waren meine Widgets und ich </a:t>
            </a:r>
            <a:r>
              <a:rPr lang="de-DE" dirty="0" err="1"/>
              <a:t>geb</a:t>
            </a:r>
            <a:r>
              <a:rPr lang="de-DE" dirty="0"/>
              <a:t> weiter an Marcel</a:t>
            </a:r>
          </a:p>
        </p:txBody>
      </p:sp>
      <p:sp>
        <p:nvSpPr>
          <p:cNvPr id="4" name="Foliennummernplatzhalter 3"/>
          <p:cNvSpPr>
            <a:spLocks noGrp="1"/>
          </p:cNvSpPr>
          <p:nvPr>
            <p:ph type="sldNum" sz="quarter" idx="5"/>
          </p:nvPr>
        </p:nvSpPr>
        <p:spPr/>
        <p:txBody>
          <a:bodyPr/>
          <a:lstStyle/>
          <a:p>
            <a:fld id="{33419E61-639C-42C2-AEB8-E3FA1EC91440}" type="slidenum">
              <a:rPr lang="de-DE" smtClean="0"/>
              <a:t>8</a:t>
            </a:fld>
            <a:endParaRPr lang="de-DE"/>
          </a:p>
        </p:txBody>
      </p:sp>
    </p:spTree>
    <p:extLst>
      <p:ext uri="{BB962C8B-B14F-4D97-AF65-F5344CB8AC3E}">
        <p14:creationId xmlns:p14="http://schemas.microsoft.com/office/powerpoint/2010/main" val="233113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8401" y="4145282"/>
            <a:ext cx="4687338"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8" y="6057150"/>
            <a:ext cx="5500158"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625600" y="584201"/>
            <a:ext cx="8737600"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600" y="2616200"/>
            <a:ext cx="8737600"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pPr defTabSz="1218987"/>
            <a:fld id="{C33B2E05-0D11-42BC-8271-EB7C8A66DC1A}" type="datetime1">
              <a:rPr lang="en-US" smtClean="0">
                <a:solidFill>
                  <a:prstClr val="white">
                    <a:tint val="75000"/>
                  </a:prstClr>
                </a:solidFill>
              </a:rPr>
              <a:pPr defTabSz="1218987"/>
              <a:t>7/2/2024</a:t>
            </a:fld>
            <a:endParaRPr lang="en-US">
              <a:solidFill>
                <a:prstClr val="white">
                  <a:tint val="75000"/>
                </a:prstClr>
              </a:solidFill>
            </a:endParaRPr>
          </a:p>
        </p:txBody>
      </p:sp>
      <p:sp>
        <p:nvSpPr>
          <p:cNvPr id="23" name="Footer Placeholder 22"/>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24" name="Slide Number Placeholder 23"/>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40109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F194674F-D65D-4915-BA09-6E355F7424A3}"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35003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84200"/>
            <a:ext cx="2743200"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9200" y="584200"/>
            <a:ext cx="7416800"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4B000729-B74C-4588-BF96-338B7D4252E2}"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7219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8401" y="4145282"/>
            <a:ext cx="4687338"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8" y="6057150"/>
            <a:ext cx="5500158"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625600" y="584201"/>
            <a:ext cx="8737600"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600" y="2616200"/>
            <a:ext cx="8737600"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pPr defTabSz="1218987"/>
            <a:fld id="{C33B2E05-0D11-42BC-8271-EB7C8A66DC1A}" type="datetime1">
              <a:rPr lang="en-US" smtClean="0">
                <a:solidFill>
                  <a:prstClr val="white">
                    <a:tint val="75000"/>
                  </a:prstClr>
                </a:solidFill>
              </a:rPr>
              <a:pPr defTabSz="1218987"/>
              <a:t>7/2/2024</a:t>
            </a:fld>
            <a:endParaRPr lang="en-US">
              <a:solidFill>
                <a:prstClr val="white">
                  <a:tint val="75000"/>
                </a:prstClr>
              </a:solidFill>
            </a:endParaRPr>
          </a:p>
        </p:txBody>
      </p:sp>
      <p:sp>
        <p:nvSpPr>
          <p:cNvPr id="23" name="Footer Placeholder 22"/>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24" name="Slide Number Placeholder 23"/>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7539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3CB9E113-3AC0-4042-8C77-BB4D3A12A3F0}"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41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8401" y="4145282"/>
            <a:ext cx="4687338"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601" y="2209802"/>
            <a:ext cx="8940800"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600" y="4951267"/>
            <a:ext cx="7071361"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218987"/>
            <a:fld id="{208933B6-84A5-44AF-AE8C-9C443363BF02}"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65229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92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24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defTabSz="1218987"/>
            <a:fld id="{8388490B-06C8-4E40-A765-EC0916748263}"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997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9200"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92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8336"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24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defTabSz="1218987"/>
            <a:fld id="{353A933F-ADA4-4DBD-A5C8-929E50661281}" type="datetime1">
              <a:rPr lang="en-US" smtClean="0">
                <a:solidFill>
                  <a:prstClr val="white">
                    <a:tint val="75000"/>
                  </a:prstClr>
                </a:solidFill>
              </a:rPr>
              <a:pPr defTabSz="1218987"/>
              <a:t>7/2/2024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9" name="Slide Number Placeholder 8"/>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46279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defTabSz="1218987"/>
            <a:fld id="{80E628C0-3082-427C-A880-3E7C97C0CF7B}" type="datetime1">
              <a:rPr lang="en-US" smtClean="0">
                <a:solidFill>
                  <a:prstClr val="white">
                    <a:tint val="75000"/>
                  </a:prstClr>
                </a:solidFill>
              </a:rPr>
              <a:pPr defTabSz="1218987"/>
              <a:t>7/2/2024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5" name="Slide Number Placeholder 4"/>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43094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8987"/>
            <a:fld id="{B464D24B-500D-4858-BD2C-58E5C5068BDD}" type="datetime1">
              <a:rPr lang="en-US" smtClean="0">
                <a:solidFill>
                  <a:prstClr val="white">
                    <a:tint val="75000"/>
                  </a:prstClr>
                </a:solidFill>
              </a:rPr>
              <a:pPr defTabSz="1218987"/>
              <a:t>7/2/2024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4" name="Slide Number Placeholder 3"/>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88423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6400" y="584200"/>
            <a:ext cx="6096001"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defTabSz="1218987"/>
            <a:fld id="{CBB568EF-3E7C-48AC-88B1-C9A78D9F28F6}"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9591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3CB9E113-3AC0-4042-8C77-BB4D3A12A3F0}"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75425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6400" y="584200"/>
            <a:ext cx="6096001"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pPr defTabSz="1218987"/>
            <a:fld id="{577AB779-446E-4C85-94A2-0AA259C3005C}"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418511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F194674F-D65D-4915-BA09-6E355F7424A3}"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59379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84200"/>
            <a:ext cx="2743200"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9200" y="584200"/>
            <a:ext cx="7416800"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4B000729-B74C-4588-BF96-338B7D4252E2}"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425366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8401" y="4145282"/>
            <a:ext cx="4687338"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8" y="6057150"/>
            <a:ext cx="5500158"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625600" y="584201"/>
            <a:ext cx="8737600"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600" y="2616200"/>
            <a:ext cx="8737600"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pPr defTabSz="1218987"/>
            <a:fld id="{C33B2E05-0D11-42BC-8271-EB7C8A66DC1A}" type="datetime1">
              <a:rPr lang="en-US" smtClean="0">
                <a:solidFill>
                  <a:prstClr val="white">
                    <a:tint val="75000"/>
                  </a:prstClr>
                </a:solidFill>
              </a:rPr>
              <a:pPr defTabSz="1218987"/>
              <a:t>7/2/2024</a:t>
            </a:fld>
            <a:endParaRPr lang="en-US">
              <a:solidFill>
                <a:prstClr val="white">
                  <a:tint val="75000"/>
                </a:prstClr>
              </a:solidFill>
            </a:endParaRPr>
          </a:p>
        </p:txBody>
      </p:sp>
      <p:sp>
        <p:nvSpPr>
          <p:cNvPr id="23" name="Footer Placeholder 22"/>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24" name="Slide Number Placeholder 23"/>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91704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3CB9E113-3AC0-4042-8C77-BB4D3A12A3F0}"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02609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8401" y="4145282"/>
            <a:ext cx="4687338"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601" y="2209802"/>
            <a:ext cx="8940800"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600" y="4951267"/>
            <a:ext cx="7071361"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218987"/>
            <a:fld id="{208933B6-84A5-44AF-AE8C-9C443363BF02}"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10074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92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24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defTabSz="1218987"/>
            <a:fld id="{8388490B-06C8-4E40-A765-EC0916748263}"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3578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9200"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92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8336"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24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defTabSz="1218987"/>
            <a:fld id="{353A933F-ADA4-4DBD-A5C8-929E50661281}" type="datetime1">
              <a:rPr lang="en-US" smtClean="0">
                <a:solidFill>
                  <a:prstClr val="white">
                    <a:tint val="75000"/>
                  </a:prstClr>
                </a:solidFill>
              </a:rPr>
              <a:pPr defTabSz="1218987"/>
              <a:t>7/2/2024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9" name="Slide Number Placeholder 8"/>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40967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defTabSz="1218987"/>
            <a:fld id="{80E628C0-3082-427C-A880-3E7C97C0CF7B}" type="datetime1">
              <a:rPr lang="en-US" smtClean="0">
                <a:solidFill>
                  <a:prstClr val="white">
                    <a:tint val="75000"/>
                  </a:prstClr>
                </a:solidFill>
              </a:rPr>
              <a:pPr defTabSz="1218987"/>
              <a:t>7/2/2024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5" name="Slide Number Placeholder 4"/>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81008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8987"/>
            <a:fld id="{B464D24B-500D-4858-BD2C-58E5C5068BDD}" type="datetime1">
              <a:rPr lang="en-US" smtClean="0">
                <a:solidFill>
                  <a:prstClr val="white">
                    <a:tint val="75000"/>
                  </a:prstClr>
                </a:solidFill>
              </a:rPr>
              <a:pPr defTabSz="1218987"/>
              <a:t>7/2/2024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4" name="Slide Number Placeholder 3"/>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61187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8401" y="4145282"/>
            <a:ext cx="4687338"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601" y="2209802"/>
            <a:ext cx="8940800"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600" y="4951267"/>
            <a:ext cx="7071361"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218987"/>
            <a:fld id="{208933B6-84A5-44AF-AE8C-9C443363BF02}"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51802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6400" y="584200"/>
            <a:ext cx="6096001"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defTabSz="1218987"/>
            <a:fld id="{CBB568EF-3E7C-48AC-88B1-C9A78D9F28F6}"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21601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6400" y="584200"/>
            <a:ext cx="6096001"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pPr defTabSz="1218987"/>
            <a:fld id="{577AB779-446E-4C85-94A2-0AA259C3005C}"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49089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F194674F-D65D-4915-BA09-6E355F7424A3}"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6365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84200"/>
            <a:ext cx="2743200"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9200" y="584200"/>
            <a:ext cx="7416800"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4B000729-B74C-4588-BF96-338B7D4252E2}"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42505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8401" y="4145282"/>
            <a:ext cx="4687338"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8" y="6057150"/>
            <a:ext cx="5500158"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625600" y="584201"/>
            <a:ext cx="8737600"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600" y="2616200"/>
            <a:ext cx="8737600"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pPr defTabSz="1218987"/>
            <a:fld id="{C33B2E05-0D11-42BC-8271-EB7C8A66DC1A}" type="datetime1">
              <a:rPr lang="en-US" smtClean="0">
                <a:solidFill>
                  <a:prstClr val="white">
                    <a:tint val="75000"/>
                  </a:prstClr>
                </a:solidFill>
              </a:rPr>
              <a:pPr defTabSz="1218987"/>
              <a:t>7/2/2024</a:t>
            </a:fld>
            <a:endParaRPr lang="en-US">
              <a:solidFill>
                <a:prstClr val="white">
                  <a:tint val="75000"/>
                </a:prstClr>
              </a:solidFill>
            </a:endParaRPr>
          </a:p>
        </p:txBody>
      </p:sp>
      <p:sp>
        <p:nvSpPr>
          <p:cNvPr id="23" name="Footer Placeholder 22"/>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24" name="Slide Number Placeholder 23"/>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7577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3CB9E113-3AC0-4042-8C77-BB4D3A12A3F0}"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57411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8401" y="4145282"/>
            <a:ext cx="4687338"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601" y="2209802"/>
            <a:ext cx="8940800"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600" y="4951267"/>
            <a:ext cx="7071361"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218987"/>
            <a:fld id="{208933B6-84A5-44AF-AE8C-9C443363BF02}"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23064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92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24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defTabSz="1218987"/>
            <a:fld id="{8388490B-06C8-4E40-A765-EC0916748263}"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06725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9200"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92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8336"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24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defTabSz="1218987"/>
            <a:fld id="{353A933F-ADA4-4DBD-A5C8-929E50661281}" type="datetime1">
              <a:rPr lang="en-US" smtClean="0">
                <a:solidFill>
                  <a:prstClr val="white">
                    <a:tint val="75000"/>
                  </a:prstClr>
                </a:solidFill>
              </a:rPr>
              <a:pPr defTabSz="1218987"/>
              <a:t>7/2/2024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9" name="Slide Number Placeholder 8"/>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89014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defTabSz="1218987"/>
            <a:fld id="{80E628C0-3082-427C-A880-3E7C97C0CF7B}" type="datetime1">
              <a:rPr lang="en-US" smtClean="0">
                <a:solidFill>
                  <a:prstClr val="white">
                    <a:tint val="75000"/>
                  </a:prstClr>
                </a:solidFill>
              </a:rPr>
              <a:pPr defTabSz="1218987"/>
              <a:t>7/2/2024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5" name="Slide Number Placeholder 4"/>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75963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92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24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defTabSz="1218987"/>
            <a:fld id="{8388490B-06C8-4E40-A765-EC0916748263}"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35448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8987"/>
            <a:fld id="{B464D24B-500D-4858-BD2C-58E5C5068BDD}" type="datetime1">
              <a:rPr lang="en-US" smtClean="0">
                <a:solidFill>
                  <a:prstClr val="white">
                    <a:tint val="75000"/>
                  </a:prstClr>
                </a:solidFill>
              </a:rPr>
              <a:pPr defTabSz="1218987"/>
              <a:t>7/2/2024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4" name="Slide Number Placeholder 3"/>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45184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6400" y="584200"/>
            <a:ext cx="6096001"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defTabSz="1218987"/>
            <a:fld id="{CBB568EF-3E7C-48AC-88B1-C9A78D9F28F6}"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56210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6400" y="584200"/>
            <a:ext cx="6096001"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pPr defTabSz="1218987"/>
            <a:fld id="{577AB779-446E-4C85-94A2-0AA259C3005C}"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29768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F194674F-D65D-4915-BA09-6E355F7424A3}"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05856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84200"/>
            <a:ext cx="2743200"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9200" y="584200"/>
            <a:ext cx="7416800"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defTabSz="1218987"/>
            <a:fld id="{4B000729-B74C-4588-BF96-338B7D4252E2}"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4221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9200"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92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8336"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24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defTabSz="1218987"/>
            <a:fld id="{353A933F-ADA4-4DBD-A5C8-929E50661281}" type="datetime1">
              <a:rPr lang="en-US" smtClean="0">
                <a:solidFill>
                  <a:prstClr val="white">
                    <a:tint val="75000"/>
                  </a:prstClr>
                </a:solidFill>
              </a:rPr>
              <a:pPr defTabSz="1218987"/>
              <a:t>7/2/2024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9" name="Slide Number Placeholder 8"/>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47479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defTabSz="1218987"/>
            <a:fld id="{80E628C0-3082-427C-A880-3E7C97C0CF7B}" type="datetime1">
              <a:rPr lang="en-US" smtClean="0">
                <a:solidFill>
                  <a:prstClr val="white">
                    <a:tint val="75000"/>
                  </a:prstClr>
                </a:solidFill>
              </a:rPr>
              <a:pPr defTabSz="1218987"/>
              <a:t>7/2/2024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5" name="Slide Number Placeholder 4"/>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84216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8987"/>
            <a:fld id="{B464D24B-500D-4858-BD2C-58E5C5068BDD}" type="datetime1">
              <a:rPr lang="en-US" smtClean="0">
                <a:solidFill>
                  <a:prstClr val="white">
                    <a:tint val="75000"/>
                  </a:prstClr>
                </a:solidFill>
              </a:rPr>
              <a:pPr defTabSz="1218987"/>
              <a:t>7/2/2024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4" name="Slide Number Placeholder 3"/>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417096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6400" y="584200"/>
            <a:ext cx="6096001"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defTabSz="1218987"/>
            <a:fld id="{CBB568EF-3E7C-48AC-88B1-C9A78D9F28F6}"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53265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6400" y="584200"/>
            <a:ext cx="6096001"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pPr defTabSz="1218987"/>
            <a:fld id="{577AB779-446E-4C85-94A2-0AA259C3005C}" type="datetime1">
              <a:rPr lang="en-US" smtClean="0">
                <a:solidFill>
                  <a:prstClr val="white">
                    <a:tint val="75000"/>
                  </a:prstClr>
                </a:solidFill>
              </a:rPr>
              <a:pPr defTabSz="1218987"/>
              <a:t>7/2/2024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1218987"/>
            <a:r>
              <a:rPr lang="de-DE">
                <a:solidFill>
                  <a:prstClr val="white">
                    <a:tint val="75000"/>
                  </a:prstClr>
                </a:solidFill>
              </a:rPr>
              <a:t>Spiegel AI                                                                        David Vollmer</a:t>
            </a:r>
          </a:p>
        </p:txBody>
      </p:sp>
      <p:sp>
        <p:nvSpPr>
          <p:cNvPr id="7" name="Slide Number Placeholder 6"/>
          <p:cNvSpPr>
            <a:spLocks noGrp="1"/>
          </p:cNvSpPr>
          <p:nvPr>
            <p:ph type="sldNum" sz="quarter" idx="12"/>
          </p:nvPr>
        </p:nvSpPr>
        <p:spPr/>
        <p:txBody>
          <a:body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343289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4" y="-3174"/>
            <a:ext cx="820207"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1219201" y="274637"/>
            <a:ext cx="10363200"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9201" y="1701797"/>
            <a:ext cx="10363200"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9200" y="6356353"/>
            <a:ext cx="22352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pPr defTabSz="1218987"/>
            <a:fld id="{63CDA079-5386-4105-AE2C-FD272EFD4E4E}"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3"/>
          </p:nvPr>
        </p:nvSpPr>
        <p:spPr>
          <a:xfrm>
            <a:off x="3454401" y="6356353"/>
            <a:ext cx="52832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4"/>
          </p:nvPr>
        </p:nvSpPr>
        <p:spPr>
          <a:xfrm>
            <a:off x="10566401" y="6356353"/>
            <a:ext cx="10160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9467661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4" y="-3174"/>
            <a:ext cx="820207"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1219201" y="274637"/>
            <a:ext cx="10363200"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9201" y="1701797"/>
            <a:ext cx="10363200"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9200" y="6356353"/>
            <a:ext cx="22352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pPr defTabSz="1218987"/>
            <a:fld id="{63CDA079-5386-4105-AE2C-FD272EFD4E4E}"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3"/>
          </p:nvPr>
        </p:nvSpPr>
        <p:spPr>
          <a:xfrm>
            <a:off x="3454401" y="6356353"/>
            <a:ext cx="52832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4"/>
          </p:nvPr>
        </p:nvSpPr>
        <p:spPr>
          <a:xfrm>
            <a:off x="10566401" y="6356353"/>
            <a:ext cx="10160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40579050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4" y="-3174"/>
            <a:ext cx="820207"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1219201" y="274637"/>
            <a:ext cx="10363200"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9201" y="1701797"/>
            <a:ext cx="10363200"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9200" y="6356353"/>
            <a:ext cx="22352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pPr defTabSz="1218987"/>
            <a:fld id="{63CDA079-5386-4105-AE2C-FD272EFD4E4E}"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3"/>
          </p:nvPr>
        </p:nvSpPr>
        <p:spPr>
          <a:xfrm>
            <a:off x="3454401" y="6356353"/>
            <a:ext cx="52832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4"/>
          </p:nvPr>
        </p:nvSpPr>
        <p:spPr>
          <a:xfrm>
            <a:off x="10566401" y="6356353"/>
            <a:ext cx="10160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160656269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4" y="-3174"/>
            <a:ext cx="820207"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1219201" y="274637"/>
            <a:ext cx="10363200"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9201" y="1701797"/>
            <a:ext cx="10363200"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9200" y="6356353"/>
            <a:ext cx="22352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pPr defTabSz="1218987"/>
            <a:fld id="{63CDA079-5386-4105-AE2C-FD272EFD4E4E}" type="datetime1">
              <a:rPr lang="en-US" smtClean="0">
                <a:solidFill>
                  <a:prstClr val="white">
                    <a:tint val="75000"/>
                  </a:prstClr>
                </a:solidFill>
              </a:rPr>
              <a:pPr defTabSz="1218987"/>
              <a:t>7/2/2024</a:t>
            </a:fld>
            <a:endParaRPr lang="en-US">
              <a:solidFill>
                <a:prstClr val="white">
                  <a:tint val="75000"/>
                </a:prstClr>
              </a:solidFill>
            </a:endParaRPr>
          </a:p>
        </p:txBody>
      </p:sp>
      <p:sp>
        <p:nvSpPr>
          <p:cNvPr id="5" name="Footer Placeholder 4"/>
          <p:cNvSpPr>
            <a:spLocks noGrp="1"/>
          </p:cNvSpPr>
          <p:nvPr>
            <p:ph type="ftr" sz="quarter" idx="3"/>
          </p:nvPr>
        </p:nvSpPr>
        <p:spPr>
          <a:xfrm>
            <a:off x="3454401" y="6356353"/>
            <a:ext cx="52832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pPr defTabSz="1218987"/>
            <a:r>
              <a:rPr lang="de-DE">
                <a:solidFill>
                  <a:prstClr val="white">
                    <a:tint val="75000"/>
                  </a:prstClr>
                </a:solidFill>
              </a:rPr>
              <a:t>Spiegel AI                                                                        David Vollmer</a:t>
            </a:r>
          </a:p>
        </p:txBody>
      </p:sp>
      <p:sp>
        <p:nvSpPr>
          <p:cNvPr id="6" name="Slide Number Placeholder 5"/>
          <p:cNvSpPr>
            <a:spLocks noGrp="1"/>
          </p:cNvSpPr>
          <p:nvPr>
            <p:ph type="sldNum" sz="quarter" idx="4"/>
          </p:nvPr>
        </p:nvSpPr>
        <p:spPr>
          <a:xfrm>
            <a:off x="10566401" y="6356353"/>
            <a:ext cx="10160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pPr defTabSz="1218987"/>
            <a:fld id="{C014DD1E-5D91-48A3-AD6D-45FBA980D106}" type="slidenum">
              <a:rPr lang="de-DE" smtClean="0">
                <a:solidFill>
                  <a:prstClr val="white">
                    <a:tint val="75000"/>
                  </a:prstClr>
                </a:solidFill>
              </a:rPr>
              <a:pPr defTabSz="1218987"/>
              <a:t>‹Nr.›</a:t>
            </a:fld>
            <a:endParaRPr lang="de-DE">
              <a:solidFill>
                <a:prstClr val="white">
                  <a:tint val="75000"/>
                </a:prstClr>
              </a:solidFill>
            </a:endParaRPr>
          </a:p>
        </p:txBody>
      </p:sp>
    </p:spTree>
    <p:extLst>
      <p:ext uri="{BB962C8B-B14F-4D97-AF65-F5344CB8AC3E}">
        <p14:creationId xmlns:p14="http://schemas.microsoft.com/office/powerpoint/2010/main" val="245220489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hyperlink" Target="https://www.jetbrains.com/lp/devecosystem-2023/development/" TargetMode="External"/><Relationship Id="rId2" Type="http://schemas.openxmlformats.org/officeDocument/2006/relationships/hyperlink" Target="https://flutter.dev/brand/" TargetMode="Externa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hyperlink" Target="https://www.logitech.com/" TargetMode="External"/><Relationship Id="rId2" Type="http://schemas.openxmlformats.org/officeDocument/2006/relationships/hyperlink" Target="https://www.raspberrypi.com/products/raspberry-pi-3-model-b/" TargetMode="External"/><Relationship Id="rId1" Type="http://schemas.openxmlformats.org/officeDocument/2006/relationships/slideLayout" Target="../slideLayouts/slideLayout2.xml"/><Relationship Id="rId4" Type="http://schemas.openxmlformats.org/officeDocument/2006/relationships/hyperlink" Target="https://www.dell.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Spiegel AI </a:t>
            </a:r>
            <a:r>
              <a:rPr lang="en-US" dirty="0" err="1"/>
              <a:t>Rahmen</a:t>
            </a:r>
            <a:r>
              <a:rPr lang="en-US" dirty="0"/>
              <a:t> &amp; Hardware</a:t>
            </a:r>
          </a:p>
        </p:txBody>
      </p:sp>
      <p:sp>
        <p:nvSpPr>
          <p:cNvPr id="5" name="Subtitle 4"/>
          <p:cNvSpPr>
            <a:spLocks noGrp="1"/>
          </p:cNvSpPr>
          <p:nvPr>
            <p:ph type="subTitle" idx="1"/>
          </p:nvPr>
        </p:nvSpPr>
        <p:spPr/>
        <p:txBody>
          <a:bodyPr/>
          <a:lstStyle/>
          <a:p>
            <a:r>
              <a:rPr lang="en-US" dirty="0"/>
              <a:t>Leon </a:t>
            </a:r>
            <a:r>
              <a:rPr lang="en-US" dirty="0" err="1"/>
              <a:t>Kranner</a:t>
            </a:r>
            <a:r>
              <a:rPr lang="en-US" dirty="0"/>
              <a:t>, Marcel Wagner– 03.07.2024</a:t>
            </a:r>
          </a:p>
          <a:p>
            <a:r>
              <a:rPr lang="en-US" dirty="0" err="1"/>
              <a:t>Datenverarbeitung</a:t>
            </a:r>
            <a:r>
              <a:rPr lang="en-US" dirty="0"/>
              <a:t> in der </a:t>
            </a:r>
            <a:r>
              <a:rPr lang="en-US" dirty="0" err="1"/>
              <a:t>Technik</a:t>
            </a:r>
            <a:endParaRPr lang="en-US" dirty="0"/>
          </a:p>
        </p:txBody>
      </p:sp>
    </p:spTree>
    <p:extLst>
      <p:ext uri="{BB962C8B-B14F-4D97-AF65-F5344CB8AC3E}">
        <p14:creationId xmlns:p14="http://schemas.microsoft.com/office/powerpoint/2010/main" val="403697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de-DE" dirty="0"/>
              <a:t>Widgets</a:t>
            </a:r>
            <a:endParaRPr lang="en-US" dirty="0"/>
          </a:p>
        </p:txBody>
      </p:sp>
      <p:sp>
        <p:nvSpPr>
          <p:cNvPr id="14" name="Content Placeholder 13"/>
          <p:cNvSpPr>
            <a:spLocks noGrp="1"/>
          </p:cNvSpPr>
          <p:nvPr>
            <p:ph sz="half" idx="1"/>
          </p:nvPr>
        </p:nvSpPr>
        <p:spPr>
          <a:xfrm>
            <a:off x="1220472" y="1584166"/>
            <a:ext cx="4227457" cy="4465320"/>
          </a:xfrm>
        </p:spPr>
        <p:txBody>
          <a:bodyPr/>
          <a:lstStyle/>
          <a:p>
            <a:r>
              <a:rPr lang="de-DE" dirty="0"/>
              <a:t>Uhrzeit:</a:t>
            </a:r>
          </a:p>
          <a:p>
            <a:pPr lvl="1"/>
            <a:r>
              <a:rPr lang="de-DE" dirty="0"/>
              <a:t>Liest Systemzeit aus</a:t>
            </a:r>
          </a:p>
          <a:p>
            <a:r>
              <a:rPr lang="de-DE" dirty="0"/>
              <a:t>Weitere Widgets:</a:t>
            </a:r>
          </a:p>
          <a:p>
            <a:pPr lvl="1"/>
            <a:r>
              <a:rPr lang="de-DE" dirty="0"/>
              <a:t>Nutzen APIs</a:t>
            </a:r>
          </a:p>
          <a:p>
            <a:pPr lvl="1"/>
            <a:r>
              <a:rPr lang="de-DE" dirty="0"/>
              <a:t>Erfordert ständige Synchronisation</a:t>
            </a:r>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Marcel Wagner</a:t>
            </a: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10</a:t>
            </a:fld>
            <a:endParaRPr lang="de-DE" dirty="0">
              <a:solidFill>
                <a:prstClr val="white">
                  <a:tint val="75000"/>
                </a:prstClr>
              </a:solidFill>
              <a:latin typeface="Calibri"/>
            </a:endParaRPr>
          </a:p>
        </p:txBody>
      </p:sp>
      <p:pic>
        <p:nvPicPr>
          <p:cNvPr id="11" name="Grafik 10">
            <a:extLst>
              <a:ext uri="{FF2B5EF4-FFF2-40B4-BE49-F238E27FC236}">
                <a16:creationId xmlns:a16="http://schemas.microsoft.com/office/drawing/2014/main" id="{2DBFCC9D-548C-63E0-E885-F9FF3821FCD3}"/>
              </a:ext>
            </a:extLst>
          </p:cNvPr>
          <p:cNvPicPr>
            <a:picLocks noChangeAspect="1"/>
          </p:cNvPicPr>
          <p:nvPr/>
        </p:nvPicPr>
        <p:blipFill>
          <a:blip r:embed="rId2"/>
          <a:stretch>
            <a:fillRect/>
          </a:stretch>
        </p:blipFill>
        <p:spPr>
          <a:xfrm>
            <a:off x="7752184" y="2060848"/>
            <a:ext cx="2381582" cy="1047896"/>
          </a:xfrm>
          <a:prstGeom prst="rect">
            <a:avLst/>
          </a:prstGeom>
        </p:spPr>
      </p:pic>
      <p:pic>
        <p:nvPicPr>
          <p:cNvPr id="15" name="Grafik 14">
            <a:extLst>
              <a:ext uri="{FF2B5EF4-FFF2-40B4-BE49-F238E27FC236}">
                <a16:creationId xmlns:a16="http://schemas.microsoft.com/office/drawing/2014/main" id="{DD1AA020-561C-97A5-4CBF-7A261A0C5F65}"/>
              </a:ext>
            </a:extLst>
          </p:cNvPr>
          <p:cNvPicPr>
            <a:picLocks noChangeAspect="1"/>
          </p:cNvPicPr>
          <p:nvPr/>
        </p:nvPicPr>
        <p:blipFill>
          <a:blip r:embed="rId3"/>
          <a:stretch>
            <a:fillRect/>
          </a:stretch>
        </p:blipFill>
        <p:spPr>
          <a:xfrm>
            <a:off x="1220471" y="4619160"/>
            <a:ext cx="10657184" cy="1309349"/>
          </a:xfrm>
          <a:prstGeom prst="rect">
            <a:avLst/>
          </a:prstGeom>
        </p:spPr>
      </p:pic>
    </p:spTree>
    <p:extLst>
      <p:ext uri="{BB962C8B-B14F-4D97-AF65-F5344CB8AC3E}">
        <p14:creationId xmlns:p14="http://schemas.microsoft.com/office/powerpoint/2010/main" val="171745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de-DE" dirty="0"/>
              <a:t>Widget Änderungen</a:t>
            </a:r>
            <a:endParaRPr lang="en-US" dirty="0"/>
          </a:p>
        </p:txBody>
      </p:sp>
      <p:sp>
        <p:nvSpPr>
          <p:cNvPr id="14" name="Content Placeholder 13"/>
          <p:cNvSpPr>
            <a:spLocks noGrp="1"/>
          </p:cNvSpPr>
          <p:nvPr>
            <p:ph sz="half" idx="1"/>
          </p:nvPr>
        </p:nvSpPr>
        <p:spPr>
          <a:xfrm>
            <a:off x="1220472" y="1706880"/>
            <a:ext cx="4227457" cy="4465320"/>
          </a:xfrm>
        </p:spPr>
        <p:txBody>
          <a:bodyPr>
            <a:normAutofit lnSpcReduction="10000"/>
          </a:bodyPr>
          <a:lstStyle/>
          <a:p>
            <a:r>
              <a:rPr lang="de-DE" dirty="0"/>
              <a:t>Datenübertragung:</a:t>
            </a:r>
          </a:p>
          <a:p>
            <a:pPr lvl="1"/>
            <a:r>
              <a:rPr lang="de-DE" dirty="0"/>
              <a:t>Gesichtserkennungsdaten werden an das Display gesendet</a:t>
            </a:r>
          </a:p>
          <a:p>
            <a:r>
              <a:rPr lang="de-DE" dirty="0"/>
              <a:t>Datenverarbeitung:</a:t>
            </a:r>
          </a:p>
          <a:p>
            <a:pPr lvl="1"/>
            <a:r>
              <a:rPr lang="de-DE" dirty="0"/>
              <a:t>Erkennung und Auswertung der Daten</a:t>
            </a:r>
          </a:p>
          <a:p>
            <a:r>
              <a:rPr lang="de-DE" dirty="0"/>
              <a:t>Anzeigeanpassung:</a:t>
            </a:r>
          </a:p>
          <a:p>
            <a:pPr lvl="1"/>
            <a:r>
              <a:rPr lang="de-DE" dirty="0"/>
              <a:t>Displayanzeige basierend auf die Auswertungen anpassen</a:t>
            </a:r>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rPr>
              <a:t>Spiegel AI 			                             Marcel Wagner</a:t>
            </a:r>
          </a:p>
        </p:txBody>
      </p:sp>
      <p:sp>
        <p:nvSpPr>
          <p:cNvPr id="3" name="Slide Number Placeholder 2"/>
          <p:cNvSpPr>
            <a:spLocks noGrp="1"/>
          </p:cNvSpPr>
          <p:nvPr>
            <p:ph type="sldNum" sz="quarter" idx="12"/>
          </p:nvPr>
        </p:nvSpPr>
        <p:spPr/>
        <p:txBody>
          <a:bodyPr/>
          <a:lstStyle/>
          <a:p>
            <a:fld id="{C014DD1E-5D91-48A3-AD6D-45FBA980D106}" type="slidenum">
              <a:rPr lang="de-DE" smtClean="0"/>
              <a:t>11</a:t>
            </a:fld>
            <a:endParaRPr lang="de-DE" dirty="0"/>
          </a:p>
        </p:txBody>
      </p:sp>
      <p:pic>
        <p:nvPicPr>
          <p:cNvPr id="5" name="Grafik 4">
            <a:extLst>
              <a:ext uri="{FF2B5EF4-FFF2-40B4-BE49-F238E27FC236}">
                <a16:creationId xmlns:a16="http://schemas.microsoft.com/office/drawing/2014/main" id="{9B637AE3-4AF6-0A93-CE7A-404ADB9EBE23}"/>
              </a:ext>
            </a:extLst>
          </p:cNvPr>
          <p:cNvPicPr>
            <a:picLocks noChangeAspect="1"/>
          </p:cNvPicPr>
          <p:nvPr/>
        </p:nvPicPr>
        <p:blipFill>
          <a:blip r:embed="rId2"/>
          <a:stretch>
            <a:fillRect/>
          </a:stretch>
        </p:blipFill>
        <p:spPr>
          <a:xfrm>
            <a:off x="6905496" y="2214011"/>
            <a:ext cx="4159057" cy="2429978"/>
          </a:xfrm>
          <a:prstGeom prst="rect">
            <a:avLst/>
          </a:prstGeom>
        </p:spPr>
      </p:pic>
    </p:spTree>
    <p:extLst>
      <p:ext uri="{BB962C8B-B14F-4D97-AF65-F5344CB8AC3E}">
        <p14:creationId xmlns:p14="http://schemas.microsoft.com/office/powerpoint/2010/main" val="22641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de-DE" dirty="0"/>
              <a:t>Widget Änderungen</a:t>
            </a:r>
            <a:endParaRPr lang="en-US" dirty="0"/>
          </a:p>
        </p:txBody>
      </p:sp>
      <p:sp>
        <p:nvSpPr>
          <p:cNvPr id="14" name="Content Placeholder 13"/>
          <p:cNvSpPr>
            <a:spLocks noGrp="1"/>
          </p:cNvSpPr>
          <p:nvPr>
            <p:ph sz="half" idx="1"/>
          </p:nvPr>
        </p:nvSpPr>
        <p:spPr>
          <a:xfrm>
            <a:off x="1220472" y="1706880"/>
            <a:ext cx="4227457" cy="4465320"/>
          </a:xfrm>
        </p:spPr>
        <p:txBody>
          <a:bodyPr>
            <a:normAutofit fontScale="92500"/>
          </a:bodyPr>
          <a:lstStyle/>
          <a:p>
            <a:r>
              <a:rPr lang="de-DE" dirty="0"/>
              <a:t>Erkennung von Profilen:</a:t>
            </a:r>
          </a:p>
          <a:p>
            <a:pPr lvl="1"/>
            <a:r>
              <a:rPr lang="de-DE" dirty="0"/>
              <a:t>Identifizierung des Profils anhand des Namens</a:t>
            </a:r>
          </a:p>
          <a:p>
            <a:r>
              <a:rPr lang="de-DE" dirty="0"/>
              <a:t>Aktive Widgets:</a:t>
            </a:r>
          </a:p>
          <a:p>
            <a:pPr lvl="1"/>
            <a:r>
              <a:rPr lang="de-DE" dirty="0"/>
              <a:t>Anzeige der aktivierten Widgets auf Basis ihres Status (</a:t>
            </a:r>
            <a:r>
              <a:rPr lang="de-DE" dirty="0" err="1"/>
              <a:t>enabled</a:t>
            </a:r>
            <a:r>
              <a:rPr lang="de-DE" dirty="0"/>
              <a:t>: </a:t>
            </a:r>
            <a:r>
              <a:rPr lang="de-DE" dirty="0" err="1"/>
              <a:t>true</a:t>
            </a:r>
            <a:r>
              <a:rPr lang="de-DE" dirty="0"/>
              <a:t>/</a:t>
            </a:r>
            <a:r>
              <a:rPr lang="de-DE" dirty="0" err="1"/>
              <a:t>false</a:t>
            </a:r>
            <a:r>
              <a:rPr lang="de-DE" dirty="0"/>
              <a:t>)</a:t>
            </a:r>
          </a:p>
          <a:p>
            <a:r>
              <a:rPr lang="de-DE" dirty="0"/>
              <a:t>Widget Positionierung</a:t>
            </a:r>
          </a:p>
          <a:p>
            <a:pPr lvl="1"/>
            <a:r>
              <a:rPr lang="de-DE" dirty="0"/>
              <a:t>Festlegung der Reihenfolge, in der die aktiven Widgets angezeigt werden</a:t>
            </a:r>
          </a:p>
          <a:p>
            <a:pPr lvl="1"/>
            <a:endParaRPr lang="de-DE" dirty="0"/>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Marcel Wagner</a:t>
            </a: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12</a:t>
            </a:fld>
            <a:endParaRPr lang="de-DE" dirty="0">
              <a:solidFill>
                <a:prstClr val="white">
                  <a:tint val="75000"/>
                </a:prstClr>
              </a:solidFill>
              <a:latin typeface="Calibri"/>
            </a:endParaRPr>
          </a:p>
        </p:txBody>
      </p:sp>
      <p:pic>
        <p:nvPicPr>
          <p:cNvPr id="15" name="Grafik 14">
            <a:extLst>
              <a:ext uri="{FF2B5EF4-FFF2-40B4-BE49-F238E27FC236}">
                <a16:creationId xmlns:a16="http://schemas.microsoft.com/office/drawing/2014/main" id="{3233C8B7-1C60-7A0C-2FE3-8A7D0887EFCF}"/>
              </a:ext>
            </a:extLst>
          </p:cNvPr>
          <p:cNvPicPr>
            <a:picLocks noChangeAspect="1"/>
          </p:cNvPicPr>
          <p:nvPr/>
        </p:nvPicPr>
        <p:blipFill>
          <a:blip r:embed="rId2"/>
          <a:stretch>
            <a:fillRect/>
          </a:stretch>
        </p:blipFill>
        <p:spPr>
          <a:xfrm>
            <a:off x="8736914" y="1229984"/>
            <a:ext cx="1299883" cy="4942216"/>
          </a:xfrm>
          <a:prstGeom prst="rect">
            <a:avLst/>
          </a:prstGeom>
        </p:spPr>
      </p:pic>
    </p:spTree>
    <p:extLst>
      <p:ext uri="{BB962C8B-B14F-4D97-AF65-F5344CB8AC3E}">
        <p14:creationId xmlns:p14="http://schemas.microsoft.com/office/powerpoint/2010/main" val="234434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Spiegel AI Remote App &amp; </a:t>
            </a:r>
            <a:r>
              <a:rPr lang="en-US" dirty="0" err="1"/>
              <a:t>Schnittstelle</a:t>
            </a:r>
            <a:endParaRPr lang="en-US" dirty="0"/>
          </a:p>
        </p:txBody>
      </p:sp>
      <p:sp>
        <p:nvSpPr>
          <p:cNvPr id="5" name="Subtitle 4"/>
          <p:cNvSpPr>
            <a:spLocks noGrp="1"/>
          </p:cNvSpPr>
          <p:nvPr>
            <p:ph type="subTitle" idx="1"/>
          </p:nvPr>
        </p:nvSpPr>
        <p:spPr/>
        <p:txBody>
          <a:bodyPr/>
          <a:lstStyle/>
          <a:p>
            <a:r>
              <a:rPr lang="en-US" dirty="0"/>
              <a:t>David Vollmer – 03.07.2024</a:t>
            </a:r>
          </a:p>
          <a:p>
            <a:r>
              <a:rPr lang="en-US" dirty="0" err="1"/>
              <a:t>Datenverarbeitung</a:t>
            </a:r>
            <a:r>
              <a:rPr lang="en-US" dirty="0"/>
              <a:t> in der </a:t>
            </a:r>
            <a:r>
              <a:rPr lang="en-US" dirty="0" err="1"/>
              <a:t>Technik</a:t>
            </a:r>
            <a:endParaRPr lang="en-US" dirty="0"/>
          </a:p>
        </p:txBody>
      </p:sp>
    </p:spTree>
    <p:extLst>
      <p:ext uri="{BB962C8B-B14F-4D97-AF65-F5344CB8AC3E}">
        <p14:creationId xmlns:p14="http://schemas.microsoft.com/office/powerpoint/2010/main" val="277432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Die Flutter</a:t>
            </a:r>
            <a:r>
              <a:rPr lang="de-DE" dirty="0"/>
              <a:t>™ SDK</a:t>
            </a:r>
            <a:endParaRPr lang="en-US" dirty="0"/>
          </a:p>
        </p:txBody>
      </p:sp>
      <p:sp>
        <p:nvSpPr>
          <p:cNvPr id="14" name="Content Placeholder 13"/>
          <p:cNvSpPr>
            <a:spLocks noGrp="1"/>
          </p:cNvSpPr>
          <p:nvPr>
            <p:ph sz="half" idx="1"/>
          </p:nvPr>
        </p:nvSpPr>
        <p:spPr>
          <a:xfrm>
            <a:off x="1220472" y="1706880"/>
            <a:ext cx="4227457" cy="4465320"/>
          </a:xfrm>
        </p:spPr>
        <p:txBody>
          <a:bodyPr/>
          <a:lstStyle/>
          <a:p>
            <a:endParaRPr lang="de-DE" dirty="0"/>
          </a:p>
          <a:p>
            <a:r>
              <a:rPr lang="de-DE" dirty="0"/>
              <a:t>erlaubt Cross-Plattform Entwicklung mit einer Codebase</a:t>
            </a:r>
          </a:p>
          <a:p>
            <a:r>
              <a:rPr lang="en-US" dirty="0" err="1"/>
              <a:t>kompiliert</a:t>
            </a:r>
            <a:r>
              <a:rPr lang="en-US" dirty="0"/>
              <a:t> Dart-Code in </a:t>
            </a:r>
            <a:r>
              <a:rPr lang="en-US" dirty="0" err="1"/>
              <a:t>nativen</a:t>
            </a:r>
            <a:r>
              <a:rPr lang="en-US" dirty="0"/>
              <a:t> </a:t>
            </a:r>
            <a:r>
              <a:rPr lang="en-US" dirty="0" err="1"/>
              <a:t>Maschinencode</a:t>
            </a:r>
            <a:endParaRPr lang="en-US" dirty="0"/>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David Vollmer</a:t>
            </a: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14</a:t>
            </a:fld>
            <a:endParaRPr lang="de-DE">
              <a:solidFill>
                <a:prstClr val="white">
                  <a:tint val="75000"/>
                </a:prstClr>
              </a:solidFill>
              <a:latin typeface="Calibri"/>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6360" y="620689"/>
            <a:ext cx="2244612" cy="651167"/>
          </a:xfrm>
          <a:prstGeom prst="rect">
            <a:avLst/>
          </a:prstGeom>
        </p:spPr>
      </p:pic>
      <p:pic>
        <p:nvPicPr>
          <p:cNvPr id="7" name="Picture 6"/>
          <p:cNvPicPr>
            <a:picLocks noChangeAspect="1"/>
          </p:cNvPicPr>
          <p:nvPr/>
        </p:nvPicPr>
        <p:blipFill>
          <a:blip r:embed="rId3"/>
          <a:stretch>
            <a:fillRect/>
          </a:stretch>
        </p:blipFill>
        <p:spPr>
          <a:xfrm>
            <a:off x="7752134" y="2132856"/>
            <a:ext cx="3828839" cy="4041998"/>
          </a:xfrm>
          <a:prstGeom prst="rect">
            <a:avLst/>
          </a:prstGeom>
        </p:spPr>
      </p:pic>
    </p:spTree>
    <p:extLst>
      <p:ext uri="{BB962C8B-B14F-4D97-AF65-F5344CB8AC3E}">
        <p14:creationId xmlns:p14="http://schemas.microsoft.com/office/powerpoint/2010/main" val="196379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animEffect transition="in" filter="fade">
                                      <p:cBhvr>
                                        <p:cTn id="10" dur="500"/>
                                        <p:tgtEl>
                                          <p:spTgt spid="1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Remote &amp; Widgets</a:t>
            </a:r>
          </a:p>
        </p:txBody>
      </p:sp>
      <p:pic>
        <p:nvPicPr>
          <p:cNvPr id="7" name="screenrecording_remot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392144" y="1696244"/>
            <a:ext cx="2006600" cy="4459287"/>
          </a:xfrm>
        </p:spPr>
      </p:pic>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David Vollmer</a:t>
            </a: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15</a:t>
            </a:fld>
            <a:endParaRPr lang="de-DE">
              <a:solidFill>
                <a:prstClr val="white">
                  <a:tint val="75000"/>
                </a:prstClr>
              </a:solidFill>
              <a:latin typeface="Calibri"/>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8408" y="1696244"/>
            <a:ext cx="2008108" cy="4462463"/>
          </a:xfrm>
          <a:prstGeom prst="rect">
            <a:avLst/>
          </a:prstGeom>
        </p:spPr>
      </p:pic>
      <p:sp>
        <p:nvSpPr>
          <p:cNvPr id="9" name="Content Placeholder 13"/>
          <p:cNvSpPr txBox="1">
            <a:spLocks/>
          </p:cNvSpPr>
          <p:nvPr/>
        </p:nvSpPr>
        <p:spPr>
          <a:xfrm>
            <a:off x="1220472" y="1706880"/>
            <a:ext cx="4227457" cy="446532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457200" indent="-457200">
              <a:buClr>
                <a:srgbClr val="009999"/>
              </a:buClr>
            </a:pPr>
            <a:endParaRPr lang="de-DE" i="1" dirty="0">
              <a:solidFill>
                <a:prstClr val="white"/>
              </a:solidFill>
              <a:latin typeface="Calibri"/>
            </a:endParaRPr>
          </a:p>
          <a:p>
            <a:pPr marL="457200" indent="-457200">
              <a:buClr>
                <a:srgbClr val="009999"/>
              </a:buClr>
            </a:pPr>
            <a:r>
              <a:rPr lang="de-DE" i="1" dirty="0">
                <a:solidFill>
                  <a:prstClr val="white"/>
                </a:solidFill>
                <a:latin typeface="Calibri"/>
              </a:rPr>
              <a:t>Remote</a:t>
            </a:r>
            <a:r>
              <a:rPr lang="de-DE" dirty="0">
                <a:solidFill>
                  <a:prstClr val="white"/>
                </a:solidFill>
                <a:latin typeface="Calibri"/>
              </a:rPr>
              <a:t> erlaubt Änderung des ‘state‘</a:t>
            </a:r>
          </a:p>
          <a:p>
            <a:pPr marL="457200" indent="-457200">
              <a:buClr>
                <a:srgbClr val="009999"/>
              </a:buClr>
            </a:pPr>
            <a:endParaRPr lang="de-DE" dirty="0">
              <a:solidFill>
                <a:prstClr val="white"/>
              </a:solidFill>
              <a:latin typeface="Calibri"/>
            </a:endParaRPr>
          </a:p>
          <a:p>
            <a:pPr marL="457200" indent="-457200">
              <a:buClr>
                <a:srgbClr val="009999"/>
              </a:buClr>
            </a:pPr>
            <a:r>
              <a:rPr lang="de-DE" i="1" dirty="0">
                <a:solidFill>
                  <a:prstClr val="white"/>
                </a:solidFill>
                <a:latin typeface="Calibri"/>
              </a:rPr>
              <a:t>Widgets</a:t>
            </a:r>
            <a:r>
              <a:rPr lang="de-DE" dirty="0">
                <a:solidFill>
                  <a:prstClr val="white"/>
                </a:solidFill>
                <a:latin typeface="Calibri"/>
              </a:rPr>
              <a:t> gibt an, welche Widgets im ‘state‘ verfügbar sind</a:t>
            </a:r>
          </a:p>
        </p:txBody>
      </p:sp>
    </p:spTree>
    <p:extLst>
      <p:ext uri="{BB962C8B-B14F-4D97-AF65-F5344CB8AC3E}">
        <p14:creationId xmlns:p14="http://schemas.microsoft.com/office/powerpoint/2010/main" val="172197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78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7"/>
                </p:tgtEl>
              </p:cMediaNode>
            </p:video>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Profile</a:t>
            </a:r>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David Vollmer</a:t>
            </a: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16</a:t>
            </a:fld>
            <a:endParaRPr lang="de-DE">
              <a:solidFill>
                <a:prstClr val="white">
                  <a:tint val="75000"/>
                </a:prstClr>
              </a:solidFill>
              <a:latin typeface="Calibri"/>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2145" y="1696244"/>
            <a:ext cx="2006679" cy="4459287"/>
          </a:xfrm>
          <a:prstGeom prst="rect">
            <a:avLst/>
          </a:prstGeom>
        </p:spPr>
      </p:pic>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68408" y="1696243"/>
            <a:ext cx="2003822" cy="4452938"/>
          </a:xfrm>
        </p:spPr>
      </p:pic>
      <p:sp>
        <p:nvSpPr>
          <p:cNvPr id="8" name="Content Placeholder 13"/>
          <p:cNvSpPr txBox="1">
            <a:spLocks/>
          </p:cNvSpPr>
          <p:nvPr/>
        </p:nvSpPr>
        <p:spPr>
          <a:xfrm>
            <a:off x="1220472" y="1706880"/>
            <a:ext cx="4227457" cy="446532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457200" indent="-457200">
              <a:buClr>
                <a:srgbClr val="009999"/>
              </a:buClr>
            </a:pPr>
            <a:endParaRPr lang="de-DE" i="1" dirty="0">
              <a:solidFill>
                <a:prstClr val="white"/>
              </a:solidFill>
              <a:latin typeface="Calibri"/>
            </a:endParaRPr>
          </a:p>
          <a:p>
            <a:pPr marL="457200" indent="-457200">
              <a:buClr>
                <a:srgbClr val="009999"/>
              </a:buClr>
            </a:pPr>
            <a:r>
              <a:rPr lang="de-DE" i="1" dirty="0">
                <a:solidFill>
                  <a:prstClr val="white"/>
                </a:solidFill>
                <a:latin typeface="Calibri"/>
              </a:rPr>
              <a:t>Profile</a:t>
            </a:r>
            <a:r>
              <a:rPr lang="de-DE" dirty="0">
                <a:solidFill>
                  <a:prstClr val="white"/>
                </a:solidFill>
                <a:latin typeface="Calibri"/>
              </a:rPr>
              <a:t> ermöglicht es, bestehende Profile auszuwählen oder zu löschen</a:t>
            </a:r>
          </a:p>
          <a:p>
            <a:pPr marL="457200" indent="-457200">
              <a:buClr>
                <a:srgbClr val="009999"/>
              </a:buClr>
            </a:pPr>
            <a:r>
              <a:rPr lang="de-DE" dirty="0">
                <a:solidFill>
                  <a:prstClr val="white"/>
                </a:solidFill>
                <a:latin typeface="Calibri"/>
              </a:rPr>
              <a:t>neue Profile können hinzugefügt werden</a:t>
            </a:r>
          </a:p>
        </p:txBody>
      </p:sp>
    </p:spTree>
    <p:extLst>
      <p:ext uri="{BB962C8B-B14F-4D97-AF65-F5344CB8AC3E}">
        <p14:creationId xmlns:p14="http://schemas.microsoft.com/office/powerpoint/2010/main" val="38715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Schnittstelle</a:t>
            </a:r>
            <a:endParaRPr lang="en-US" dirty="0"/>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David Vollmer</a:t>
            </a: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17</a:t>
            </a:fld>
            <a:endParaRPr lang="de-DE">
              <a:solidFill>
                <a:prstClr val="white">
                  <a:tint val="75000"/>
                </a:prstClr>
              </a:solidFill>
              <a:latin typeface="Calibri"/>
            </a:endParaRPr>
          </a:p>
        </p:txBody>
      </p:sp>
      <p:sp>
        <p:nvSpPr>
          <p:cNvPr id="5" name="Rectangle 4"/>
          <p:cNvSpPr/>
          <p:nvPr/>
        </p:nvSpPr>
        <p:spPr>
          <a:xfrm>
            <a:off x="1220472" y="5288835"/>
            <a:ext cx="10360501" cy="877163"/>
          </a:xfrm>
          <a:prstGeom prst="rect">
            <a:avLst/>
          </a:prstGeom>
        </p:spPr>
        <p:txBody>
          <a:bodyPr wrap="square">
            <a:spAutoFit/>
          </a:bodyPr>
          <a:lstStyle/>
          <a:p>
            <a:pPr defTabSz="1218987"/>
            <a:r>
              <a:rPr lang="de-DE" sz="1700" dirty="0">
                <a:solidFill>
                  <a:srgbClr val="6A9955"/>
                </a:solidFill>
                <a:latin typeface="Consolas" panose="020B0609020204030204" pitchFamily="49" charset="0"/>
              </a:rPr>
              <a:t>// Profil lokal ändern</a:t>
            </a:r>
            <a:endParaRPr lang="de-DE" sz="1700" dirty="0">
              <a:solidFill>
                <a:srgbClr val="CCCCCC"/>
              </a:solidFill>
              <a:latin typeface="Consolas" panose="020B0609020204030204" pitchFamily="49" charset="0"/>
            </a:endParaRPr>
          </a:p>
          <a:p>
            <a:pPr defTabSz="1218987"/>
            <a:r>
              <a:rPr lang="de-DE" sz="1700" dirty="0">
                <a:solidFill>
                  <a:srgbClr val="6A9955"/>
                </a:solidFill>
                <a:latin typeface="Consolas" panose="020B0609020204030204" pitchFamily="49" charset="0"/>
              </a:rPr>
              <a:t>// Profil in profiles.json speichern</a:t>
            </a:r>
            <a:endParaRPr lang="de-DE" sz="1700" dirty="0">
              <a:solidFill>
                <a:srgbClr val="CCCCCC"/>
              </a:solidFill>
              <a:latin typeface="Consolas" panose="020B0609020204030204" pitchFamily="49" charset="0"/>
            </a:endParaRPr>
          </a:p>
          <a:p>
            <a:pPr defTabSz="1218987"/>
            <a:r>
              <a:rPr lang="de-DE" sz="1700" dirty="0">
                <a:solidFill>
                  <a:srgbClr val="9CDCFE"/>
                </a:solidFill>
                <a:latin typeface="Consolas" panose="020B0609020204030204" pitchFamily="49" charset="0"/>
              </a:rPr>
              <a:t>webSocketManager</a:t>
            </a:r>
            <a:r>
              <a:rPr lang="de-DE" sz="1700" dirty="0">
                <a:solidFill>
                  <a:srgbClr val="CCCCCC"/>
                </a:solidFill>
                <a:latin typeface="Consolas" panose="020B0609020204030204" pitchFamily="49" charset="0"/>
              </a:rPr>
              <a:t>.</a:t>
            </a:r>
            <a:r>
              <a:rPr lang="de-DE" sz="1700" dirty="0">
                <a:solidFill>
                  <a:srgbClr val="DCDCAA"/>
                </a:solidFill>
                <a:latin typeface="Consolas" panose="020B0609020204030204" pitchFamily="49" charset="0"/>
              </a:rPr>
              <a:t>sendMessage</a:t>
            </a:r>
            <a:r>
              <a:rPr lang="de-DE" sz="1700" dirty="0">
                <a:solidFill>
                  <a:srgbClr val="CCCCCC"/>
                </a:solidFill>
                <a:latin typeface="Consolas" panose="020B0609020204030204" pitchFamily="49" charset="0"/>
              </a:rPr>
              <a:t>(</a:t>
            </a:r>
            <a:r>
              <a:rPr lang="de-DE" sz="1700" dirty="0">
                <a:solidFill>
                  <a:srgbClr val="DCDCAA"/>
                </a:solidFill>
                <a:latin typeface="Consolas" panose="020B0609020204030204" pitchFamily="49" charset="0"/>
              </a:rPr>
              <a:t>jsonEncode</a:t>
            </a:r>
            <a:r>
              <a:rPr lang="de-DE" sz="1700" dirty="0">
                <a:solidFill>
                  <a:srgbClr val="CCCCCC"/>
                </a:solidFill>
                <a:latin typeface="Consolas" panose="020B0609020204030204" pitchFamily="49" charset="0"/>
              </a:rPr>
              <a:t>({</a:t>
            </a:r>
            <a:r>
              <a:rPr lang="de-DE" sz="1700" dirty="0">
                <a:solidFill>
                  <a:srgbClr val="CE9178"/>
                </a:solidFill>
                <a:latin typeface="Consolas" panose="020B0609020204030204" pitchFamily="49" charset="0"/>
              </a:rPr>
              <a:t>'sender'</a:t>
            </a:r>
            <a:r>
              <a:rPr lang="de-DE" sz="1700" dirty="0">
                <a:solidFill>
                  <a:srgbClr val="D4D4D4"/>
                </a:solidFill>
                <a:latin typeface="Consolas" panose="020B0609020204030204" pitchFamily="49" charset="0"/>
              </a:rPr>
              <a:t>:</a:t>
            </a:r>
            <a:r>
              <a:rPr lang="de-DE" sz="1700" dirty="0">
                <a:solidFill>
                  <a:srgbClr val="CCCCCC"/>
                </a:solidFill>
                <a:latin typeface="Consolas" panose="020B0609020204030204" pitchFamily="49" charset="0"/>
              </a:rPr>
              <a:t> </a:t>
            </a:r>
            <a:r>
              <a:rPr lang="de-DE" sz="1700" dirty="0">
                <a:solidFill>
                  <a:srgbClr val="CE9178"/>
                </a:solidFill>
                <a:latin typeface="Consolas" panose="020B0609020204030204" pitchFamily="49" charset="0"/>
              </a:rPr>
              <a:t>'remote'</a:t>
            </a:r>
            <a:r>
              <a:rPr lang="de-DE" sz="1700" dirty="0">
                <a:solidFill>
                  <a:srgbClr val="CCCCCC"/>
                </a:solidFill>
                <a:latin typeface="Consolas" panose="020B0609020204030204" pitchFamily="49" charset="0"/>
              </a:rPr>
              <a:t>, </a:t>
            </a:r>
            <a:r>
              <a:rPr lang="de-DE" sz="1700" dirty="0">
                <a:solidFill>
                  <a:srgbClr val="CE9178"/>
                </a:solidFill>
                <a:latin typeface="Consolas" panose="020B0609020204030204" pitchFamily="49" charset="0"/>
              </a:rPr>
              <a:t>'profiles'</a:t>
            </a:r>
            <a:r>
              <a:rPr lang="de-DE" sz="1700" dirty="0">
                <a:solidFill>
                  <a:srgbClr val="D4D4D4"/>
                </a:solidFill>
                <a:latin typeface="Consolas" panose="020B0609020204030204" pitchFamily="49" charset="0"/>
              </a:rPr>
              <a:t>:</a:t>
            </a:r>
            <a:r>
              <a:rPr lang="de-DE" sz="1700" dirty="0">
                <a:solidFill>
                  <a:srgbClr val="CCCCCC"/>
                </a:solidFill>
                <a:latin typeface="Consolas" panose="020B0609020204030204" pitchFamily="49" charset="0"/>
              </a:rPr>
              <a:t> </a:t>
            </a:r>
            <a:r>
              <a:rPr lang="de-DE" sz="1700" dirty="0">
                <a:solidFill>
                  <a:srgbClr val="9CDCFE"/>
                </a:solidFill>
                <a:latin typeface="Consolas" panose="020B0609020204030204" pitchFamily="49" charset="0"/>
              </a:rPr>
              <a:t>profiles</a:t>
            </a:r>
            <a:r>
              <a:rPr lang="de-DE" sz="1700" dirty="0">
                <a:solidFill>
                  <a:srgbClr val="CCCCCC"/>
                </a:solidFill>
                <a:latin typeface="Consolas" panose="020B0609020204030204" pitchFamily="49" charset="0"/>
              </a:rPr>
              <a:t>}));</a:t>
            </a:r>
          </a:p>
        </p:txBody>
      </p:sp>
      <p:sp>
        <p:nvSpPr>
          <p:cNvPr id="9" name="Content Placeholder 13"/>
          <p:cNvSpPr txBox="1">
            <a:spLocks/>
          </p:cNvSpPr>
          <p:nvPr/>
        </p:nvSpPr>
        <p:spPr>
          <a:xfrm>
            <a:off x="1220472" y="1706880"/>
            <a:ext cx="4947537" cy="446532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457200" indent="-457200">
              <a:buClr>
                <a:srgbClr val="009999"/>
              </a:buClr>
            </a:pPr>
            <a:endParaRPr lang="de-DE" dirty="0">
              <a:solidFill>
                <a:prstClr val="white"/>
              </a:solidFill>
              <a:latin typeface="Calibri"/>
            </a:endParaRPr>
          </a:p>
          <a:p>
            <a:pPr marL="457200" indent="-457200">
              <a:buClr>
                <a:srgbClr val="009999"/>
              </a:buClr>
            </a:pPr>
            <a:r>
              <a:rPr lang="de-DE" dirty="0">
                <a:solidFill>
                  <a:prstClr val="white"/>
                </a:solidFill>
                <a:latin typeface="Calibri"/>
              </a:rPr>
              <a:t>Websocket-Server als zentrale Kommunikationsschnittstelle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473" y="1706880"/>
            <a:ext cx="4762500" cy="3619500"/>
          </a:xfrm>
          <a:prstGeom prst="rect">
            <a:avLst/>
          </a:prstGeom>
        </p:spPr>
      </p:pic>
    </p:spTree>
    <p:extLst>
      <p:ext uri="{BB962C8B-B14F-4D97-AF65-F5344CB8AC3E}">
        <p14:creationId xmlns:p14="http://schemas.microsoft.com/office/powerpoint/2010/main" val="28898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Referenzen</a:t>
            </a:r>
            <a:endParaRPr lang="en-US" dirty="0"/>
          </a:p>
        </p:txBody>
      </p:sp>
      <p:sp>
        <p:nvSpPr>
          <p:cNvPr id="14" name="Content Placeholder 13"/>
          <p:cNvSpPr>
            <a:spLocks noGrp="1"/>
          </p:cNvSpPr>
          <p:nvPr>
            <p:ph idx="1"/>
          </p:nvPr>
        </p:nvSpPr>
        <p:spPr/>
        <p:txBody>
          <a:bodyPr>
            <a:normAutofit/>
          </a:bodyPr>
          <a:lstStyle/>
          <a:p>
            <a:pPr marL="0" indent="0">
              <a:buNone/>
            </a:pPr>
            <a:endParaRPr lang="de-DE" sz="2400" dirty="0"/>
          </a:p>
          <a:p>
            <a:pPr marL="0" indent="0">
              <a:buNone/>
            </a:pPr>
            <a:r>
              <a:rPr lang="de-DE" sz="2400" dirty="0"/>
              <a:t>[1] Google LLC, „Flutter Logo (Dark),“ [Online]. Verfügbar: </a:t>
            </a:r>
            <a:r>
              <a:rPr lang="de-DE" sz="2400" dirty="0">
                <a:hlinkClick r:id="rId2"/>
              </a:rPr>
              <a:t>https://flutter.dev/brand/</a:t>
            </a:r>
            <a:r>
              <a:rPr lang="de-DE" sz="2400" dirty="0"/>
              <a:t>. [Zugriff: 29. Juni 2024]</a:t>
            </a:r>
          </a:p>
          <a:p>
            <a:pPr marL="0" indent="0">
              <a:buNone/>
            </a:pPr>
            <a:endParaRPr lang="de-DE" sz="2400" dirty="0"/>
          </a:p>
          <a:p>
            <a:pPr marL="0" indent="0">
              <a:buNone/>
            </a:pPr>
            <a:r>
              <a:rPr lang="de-DE" sz="2400" dirty="0"/>
              <a:t>[2] JetBrains, „The State of Developer Ecosystem 2023,“ 2023. [Online]. Verfügbar: </a:t>
            </a:r>
            <a:r>
              <a:rPr lang="de-DE" sz="2400" dirty="0">
                <a:hlinkClick r:id="rId3"/>
              </a:rPr>
              <a:t>https://www.jetbrains.com/lp/devecosystem-2023/development/</a:t>
            </a:r>
            <a:r>
              <a:rPr lang="de-DE" sz="2400" dirty="0"/>
              <a:t>. [Zugriff: 30. Juni 2024]</a:t>
            </a:r>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David Vollmer</a:t>
            </a: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18</a:t>
            </a:fld>
            <a:endParaRPr lang="de-DE">
              <a:solidFill>
                <a:prstClr val="white">
                  <a:tint val="75000"/>
                </a:prstClr>
              </a:solidFill>
              <a:latin typeface="Calibri"/>
            </a:endParaRPr>
          </a:p>
        </p:txBody>
      </p:sp>
    </p:spTree>
    <p:extLst>
      <p:ext uri="{BB962C8B-B14F-4D97-AF65-F5344CB8AC3E}">
        <p14:creationId xmlns:p14="http://schemas.microsoft.com/office/powerpoint/2010/main" val="427981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Spiegel AI facial recognition&amp; </a:t>
            </a:r>
            <a:r>
              <a:rPr lang="en-US" dirty="0" err="1"/>
              <a:t>Schnittstelle</a:t>
            </a:r>
            <a:endParaRPr lang="en-US" dirty="0"/>
          </a:p>
        </p:txBody>
      </p:sp>
      <p:sp>
        <p:nvSpPr>
          <p:cNvPr id="5" name="Subtitle 4"/>
          <p:cNvSpPr>
            <a:spLocks noGrp="1"/>
          </p:cNvSpPr>
          <p:nvPr>
            <p:ph type="subTitle" idx="1"/>
          </p:nvPr>
        </p:nvSpPr>
        <p:spPr/>
        <p:txBody>
          <a:bodyPr/>
          <a:lstStyle/>
          <a:p>
            <a:r>
              <a:rPr lang="en-US" dirty="0"/>
              <a:t>Marco Kuner – 03.07.2024</a:t>
            </a:r>
          </a:p>
          <a:p>
            <a:r>
              <a:rPr lang="en-US" dirty="0" err="1"/>
              <a:t>Datenverarbeitung</a:t>
            </a:r>
            <a:r>
              <a:rPr lang="en-US" dirty="0"/>
              <a:t> in der </a:t>
            </a:r>
            <a:r>
              <a:rPr lang="en-US" dirty="0" err="1"/>
              <a:t>Technik</a:t>
            </a:r>
            <a:endParaRPr lang="en-US" dirty="0"/>
          </a:p>
        </p:txBody>
      </p:sp>
    </p:spTree>
    <p:extLst>
      <p:ext uri="{BB962C8B-B14F-4D97-AF65-F5344CB8AC3E}">
        <p14:creationId xmlns:p14="http://schemas.microsoft.com/office/powerpoint/2010/main" val="427319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de-DE" dirty="0"/>
              <a:t>Hardware</a:t>
            </a:r>
            <a:endParaRPr lang="en-US" dirty="0"/>
          </a:p>
        </p:txBody>
      </p:sp>
      <p:sp>
        <p:nvSpPr>
          <p:cNvPr id="14" name="Content Placeholder 13"/>
          <p:cNvSpPr>
            <a:spLocks noGrp="1"/>
          </p:cNvSpPr>
          <p:nvPr>
            <p:ph sz="half" idx="1"/>
          </p:nvPr>
        </p:nvSpPr>
        <p:spPr>
          <a:xfrm>
            <a:off x="1220472" y="1706880"/>
            <a:ext cx="4227457" cy="4465320"/>
          </a:xfrm>
        </p:spPr>
        <p:txBody>
          <a:bodyPr/>
          <a:lstStyle/>
          <a:p>
            <a:endParaRPr lang="de-DE" dirty="0"/>
          </a:p>
          <a:p>
            <a:r>
              <a:rPr lang="de-DE" dirty="0"/>
              <a:t>Raspberry Pi 3 Model B</a:t>
            </a:r>
          </a:p>
          <a:p>
            <a:r>
              <a:rPr lang="de-DE" dirty="0"/>
              <a:t>Logitech Kamera</a:t>
            </a:r>
          </a:p>
          <a:p>
            <a:r>
              <a:rPr lang="de-DE" dirty="0"/>
              <a:t>Monitor</a:t>
            </a:r>
          </a:p>
          <a:p>
            <a:r>
              <a:rPr lang="de-DE" dirty="0"/>
              <a:t>WLAN Stick</a:t>
            </a:r>
          </a:p>
          <a:p>
            <a:pPr marL="0" indent="0">
              <a:buNone/>
            </a:pPr>
            <a:endParaRPr lang="de-DE" dirty="0"/>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Marcel Wagner</a:t>
            </a: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2</a:t>
            </a:fld>
            <a:endParaRPr lang="de-DE" dirty="0">
              <a:solidFill>
                <a:prstClr val="white">
                  <a:tint val="75000"/>
                </a:prstClr>
              </a:solidFill>
              <a:latin typeface="Calibri"/>
            </a:endParaRPr>
          </a:p>
        </p:txBody>
      </p:sp>
      <p:pic>
        <p:nvPicPr>
          <p:cNvPr id="1026" name="Picture 2" descr="Raspberry Pi 3 Model B ARM-Cortex-A53 4x 1,2GHz, 1GB RAM, WLAN, Bluetooth,  LAN, 4x USB">
            <a:extLst>
              <a:ext uri="{FF2B5EF4-FFF2-40B4-BE49-F238E27FC236}">
                <a16:creationId xmlns:a16="http://schemas.microsoft.com/office/drawing/2014/main" id="{6CBFF9D5-0154-65CA-16CF-BE077EDD06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7535" y="476673"/>
            <a:ext cx="2316498" cy="1381089"/>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D2BF8A59-4E03-F255-38D5-84A9F6A97376}"/>
              </a:ext>
            </a:extLst>
          </p:cNvPr>
          <p:cNvPicPr>
            <a:picLocks noChangeAspect="1"/>
          </p:cNvPicPr>
          <p:nvPr/>
        </p:nvPicPr>
        <p:blipFill>
          <a:blip r:embed="rId3"/>
          <a:stretch>
            <a:fillRect/>
          </a:stretch>
        </p:blipFill>
        <p:spPr>
          <a:xfrm>
            <a:off x="9177536" y="4361074"/>
            <a:ext cx="2316497" cy="1737373"/>
          </a:xfrm>
          <a:prstGeom prst="rect">
            <a:avLst/>
          </a:prstGeom>
        </p:spPr>
      </p:pic>
      <p:pic>
        <p:nvPicPr>
          <p:cNvPr id="1030" name="Picture 6" descr="Support für Dell 2208WFP | Dokumentation | Dell Deutschland">
            <a:extLst>
              <a:ext uri="{FF2B5EF4-FFF2-40B4-BE49-F238E27FC236}">
                <a16:creationId xmlns:a16="http://schemas.microsoft.com/office/drawing/2014/main" id="{9199BBC1-810D-4828-F578-03B861DDA3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096" b="6848"/>
          <a:stretch/>
        </p:blipFill>
        <p:spPr bwMode="auto">
          <a:xfrm>
            <a:off x="9177536" y="2355908"/>
            <a:ext cx="2316497" cy="150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44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A21796-12A8-4D96-D5B3-D35B2A9845A5}"/>
              </a:ext>
            </a:extLst>
          </p:cNvPr>
          <p:cNvSpPr>
            <a:spLocks noGrp="1"/>
          </p:cNvSpPr>
          <p:nvPr>
            <p:ph type="title"/>
          </p:nvPr>
        </p:nvSpPr>
        <p:spPr>
          <a:xfrm>
            <a:off x="1220472" y="136524"/>
            <a:ext cx="10360501" cy="1362077"/>
          </a:xfrm>
        </p:spPr>
        <p:txBody>
          <a:bodyPr>
            <a:normAutofit/>
          </a:bodyPr>
          <a:lstStyle/>
          <a:p>
            <a:r>
              <a:rPr lang="de-DE" dirty="0"/>
              <a:t>Projektziel</a:t>
            </a:r>
          </a:p>
        </p:txBody>
      </p:sp>
      <p:sp>
        <p:nvSpPr>
          <p:cNvPr id="3" name="Inhaltsplatzhalter 2">
            <a:extLst>
              <a:ext uri="{FF2B5EF4-FFF2-40B4-BE49-F238E27FC236}">
                <a16:creationId xmlns:a16="http://schemas.microsoft.com/office/drawing/2014/main" id="{0790CC1C-3F3F-B2C6-9DBB-F10190860FA0}"/>
              </a:ext>
            </a:extLst>
          </p:cNvPr>
          <p:cNvSpPr>
            <a:spLocks noGrp="1"/>
          </p:cNvSpPr>
          <p:nvPr>
            <p:ph idx="1"/>
          </p:nvPr>
        </p:nvSpPr>
        <p:spPr/>
        <p:txBody>
          <a:bodyPr/>
          <a:lstStyle/>
          <a:p>
            <a:r>
              <a:rPr lang="de-DE" dirty="0"/>
              <a:t>Implementierung einer robusten Gesichtserkennung</a:t>
            </a:r>
          </a:p>
          <a:p>
            <a:r>
              <a:rPr lang="de-DE" dirty="0"/>
              <a:t>Erstellen von Profilen</a:t>
            </a:r>
          </a:p>
          <a:p>
            <a:r>
              <a:rPr lang="de-DE" dirty="0"/>
              <a:t>Wiedererkennung von Personen</a:t>
            </a:r>
          </a:p>
          <a:p>
            <a:endParaRPr lang="de-DE" dirty="0"/>
          </a:p>
        </p:txBody>
      </p:sp>
      <p:sp>
        <p:nvSpPr>
          <p:cNvPr id="4" name="Fußzeilenplatzhalter 3">
            <a:extLst>
              <a:ext uri="{FF2B5EF4-FFF2-40B4-BE49-F238E27FC236}">
                <a16:creationId xmlns:a16="http://schemas.microsoft.com/office/drawing/2014/main" id="{DF0921D6-72CE-8392-ADA4-BE149635A9D6}"/>
              </a:ext>
            </a:extLst>
          </p:cNvPr>
          <p:cNvSpPr>
            <a:spLocks noGrp="1"/>
          </p:cNvSpPr>
          <p:nvPr>
            <p:ph type="ftr" sz="quarter" idx="11"/>
          </p:nvPr>
        </p:nvSpPr>
        <p:spPr/>
        <p:txBody>
          <a:bodyPr/>
          <a:lstStyle/>
          <a:p>
            <a:pPr defTabSz="1218987"/>
            <a:r>
              <a:rPr lang="de-DE" dirty="0">
                <a:solidFill>
                  <a:prstClr val="white">
                    <a:tint val="75000"/>
                  </a:prstClr>
                </a:solidFill>
                <a:latin typeface="Calibri"/>
              </a:rPr>
              <a:t>Spiegel AI                                                                        Marco Kuner</a:t>
            </a:r>
          </a:p>
        </p:txBody>
      </p:sp>
      <p:sp>
        <p:nvSpPr>
          <p:cNvPr id="5" name="Foliennummernplatzhalter 4">
            <a:extLst>
              <a:ext uri="{FF2B5EF4-FFF2-40B4-BE49-F238E27FC236}">
                <a16:creationId xmlns:a16="http://schemas.microsoft.com/office/drawing/2014/main" id="{6DBFC32E-67D3-C851-7833-BAFD96B465B9}"/>
              </a:ext>
            </a:extLst>
          </p:cNvPr>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20</a:t>
            </a:fld>
            <a:endParaRPr lang="de-DE">
              <a:solidFill>
                <a:prstClr val="white">
                  <a:tint val="75000"/>
                </a:prstClr>
              </a:solidFill>
              <a:latin typeface="Calibri"/>
            </a:endParaRPr>
          </a:p>
        </p:txBody>
      </p:sp>
    </p:spTree>
    <p:extLst>
      <p:ext uri="{BB962C8B-B14F-4D97-AF65-F5344CB8AC3E}">
        <p14:creationId xmlns:p14="http://schemas.microsoft.com/office/powerpoint/2010/main" val="197532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C799EE-EE57-298A-D9DB-0E8AD8E8E94A}"/>
              </a:ext>
            </a:extLst>
          </p:cNvPr>
          <p:cNvSpPr>
            <a:spLocks noGrp="1"/>
          </p:cNvSpPr>
          <p:nvPr>
            <p:ph type="title"/>
          </p:nvPr>
        </p:nvSpPr>
        <p:spPr/>
        <p:txBody>
          <a:bodyPr/>
          <a:lstStyle/>
          <a:p>
            <a:r>
              <a:rPr lang="de-DE" dirty="0"/>
              <a:t>Grundlagen der Gesichtserkennung</a:t>
            </a:r>
          </a:p>
        </p:txBody>
      </p:sp>
      <p:sp>
        <p:nvSpPr>
          <p:cNvPr id="3" name="Inhaltsplatzhalter 2">
            <a:extLst>
              <a:ext uri="{FF2B5EF4-FFF2-40B4-BE49-F238E27FC236}">
                <a16:creationId xmlns:a16="http://schemas.microsoft.com/office/drawing/2014/main" id="{81D188EA-6DA1-3921-2346-7FF11F1E6FBE}"/>
              </a:ext>
            </a:extLst>
          </p:cNvPr>
          <p:cNvSpPr>
            <a:spLocks noGrp="1"/>
          </p:cNvSpPr>
          <p:nvPr>
            <p:ph idx="1"/>
          </p:nvPr>
        </p:nvSpPr>
        <p:spPr>
          <a:xfrm>
            <a:off x="1220472" y="1700808"/>
            <a:ext cx="10360501" cy="4462272"/>
          </a:xfrm>
        </p:spPr>
        <p:txBody>
          <a:bodyPr/>
          <a:lstStyle/>
          <a:p>
            <a:r>
              <a:rPr lang="de-DE" dirty="0"/>
              <a:t>Face </a:t>
            </a:r>
            <a:r>
              <a:rPr lang="de-DE" dirty="0" err="1"/>
              <a:t>Detection</a:t>
            </a:r>
            <a:endParaRPr lang="de-DE" dirty="0"/>
          </a:p>
          <a:p>
            <a:r>
              <a:rPr lang="de-DE" dirty="0"/>
              <a:t>Feature </a:t>
            </a:r>
            <a:r>
              <a:rPr lang="de-DE" dirty="0" err="1"/>
              <a:t>Extraction</a:t>
            </a:r>
            <a:endParaRPr lang="de-DE" dirty="0"/>
          </a:p>
          <a:p>
            <a:r>
              <a:rPr lang="de-DE" dirty="0" err="1"/>
              <a:t>Matching</a:t>
            </a:r>
            <a:r>
              <a:rPr lang="de-DE" dirty="0"/>
              <a:t> and Recognition</a:t>
            </a:r>
          </a:p>
          <a:p>
            <a:pPr marL="0" indent="0">
              <a:buNone/>
            </a:pPr>
            <a:endParaRPr lang="de-DE" dirty="0"/>
          </a:p>
        </p:txBody>
      </p:sp>
      <p:sp>
        <p:nvSpPr>
          <p:cNvPr id="4" name="Fußzeilenplatzhalter 3">
            <a:extLst>
              <a:ext uri="{FF2B5EF4-FFF2-40B4-BE49-F238E27FC236}">
                <a16:creationId xmlns:a16="http://schemas.microsoft.com/office/drawing/2014/main" id="{A28F5BFF-4D4B-913C-71AD-A9AB6FEAE23D}"/>
              </a:ext>
            </a:extLst>
          </p:cNvPr>
          <p:cNvSpPr>
            <a:spLocks noGrp="1"/>
          </p:cNvSpPr>
          <p:nvPr>
            <p:ph type="ftr" sz="quarter" idx="11"/>
          </p:nvPr>
        </p:nvSpPr>
        <p:spPr/>
        <p:txBody>
          <a:bodyPr/>
          <a:lstStyle/>
          <a:p>
            <a:pPr defTabSz="1218987"/>
            <a:r>
              <a:rPr lang="de-DE" dirty="0">
                <a:solidFill>
                  <a:prstClr val="white">
                    <a:tint val="75000"/>
                  </a:prstClr>
                </a:solidFill>
                <a:latin typeface="Calibri"/>
              </a:rPr>
              <a:t>Spiegel AI                                                                        Marco Kuner</a:t>
            </a:r>
          </a:p>
        </p:txBody>
      </p:sp>
      <p:sp>
        <p:nvSpPr>
          <p:cNvPr id="5" name="Foliennummernplatzhalter 4">
            <a:extLst>
              <a:ext uri="{FF2B5EF4-FFF2-40B4-BE49-F238E27FC236}">
                <a16:creationId xmlns:a16="http://schemas.microsoft.com/office/drawing/2014/main" id="{502418DC-DB0E-3405-4C22-69F2616E4101}"/>
              </a:ext>
            </a:extLst>
          </p:cNvPr>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21</a:t>
            </a:fld>
            <a:endParaRPr lang="de-DE">
              <a:solidFill>
                <a:prstClr val="white">
                  <a:tint val="75000"/>
                </a:prstClr>
              </a:solidFill>
              <a:latin typeface="Calibri"/>
            </a:endParaRPr>
          </a:p>
        </p:txBody>
      </p:sp>
    </p:spTree>
    <p:extLst>
      <p:ext uri="{BB962C8B-B14F-4D97-AF65-F5344CB8AC3E}">
        <p14:creationId xmlns:p14="http://schemas.microsoft.com/office/powerpoint/2010/main" val="173947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461D9-FDE3-8714-0AB6-007BE9CF91C3}"/>
              </a:ext>
            </a:extLst>
          </p:cNvPr>
          <p:cNvSpPr>
            <a:spLocks noGrp="1"/>
          </p:cNvSpPr>
          <p:nvPr>
            <p:ph type="title"/>
          </p:nvPr>
        </p:nvSpPr>
        <p:spPr/>
        <p:txBody>
          <a:bodyPr/>
          <a:lstStyle/>
          <a:p>
            <a:r>
              <a:rPr lang="de-DE" dirty="0"/>
              <a:t>HAAR-</a:t>
            </a:r>
            <a:r>
              <a:rPr lang="de-DE" dirty="0" err="1"/>
              <a:t>Cascades</a:t>
            </a:r>
            <a:endParaRPr lang="de-DE" dirty="0"/>
          </a:p>
        </p:txBody>
      </p:sp>
      <p:sp>
        <p:nvSpPr>
          <p:cNvPr id="3" name="Inhaltsplatzhalter 2">
            <a:extLst>
              <a:ext uri="{FF2B5EF4-FFF2-40B4-BE49-F238E27FC236}">
                <a16:creationId xmlns:a16="http://schemas.microsoft.com/office/drawing/2014/main" id="{765FD855-E60C-8D70-1D5F-AC8F9488B7C4}"/>
              </a:ext>
            </a:extLst>
          </p:cNvPr>
          <p:cNvSpPr>
            <a:spLocks noGrp="1"/>
          </p:cNvSpPr>
          <p:nvPr>
            <p:ph idx="1"/>
          </p:nvPr>
        </p:nvSpPr>
        <p:spPr/>
        <p:txBody>
          <a:bodyPr/>
          <a:lstStyle/>
          <a:p>
            <a:r>
              <a:rPr lang="de-DE" dirty="0"/>
              <a:t>Vorteil: Schnell und einfache Implementierung</a:t>
            </a:r>
          </a:p>
          <a:p>
            <a:r>
              <a:rPr lang="de-DE" dirty="0"/>
              <a:t>Nachteil: Begrenzte Genauigkeit</a:t>
            </a:r>
          </a:p>
        </p:txBody>
      </p:sp>
      <p:sp>
        <p:nvSpPr>
          <p:cNvPr id="4" name="Fußzeilenplatzhalter 3">
            <a:extLst>
              <a:ext uri="{FF2B5EF4-FFF2-40B4-BE49-F238E27FC236}">
                <a16:creationId xmlns:a16="http://schemas.microsoft.com/office/drawing/2014/main" id="{FDCF39B2-8474-38E4-8239-85153140A6C4}"/>
              </a:ext>
            </a:extLst>
          </p:cNvPr>
          <p:cNvSpPr>
            <a:spLocks noGrp="1"/>
          </p:cNvSpPr>
          <p:nvPr>
            <p:ph type="ftr" sz="quarter" idx="11"/>
          </p:nvPr>
        </p:nvSpPr>
        <p:spPr/>
        <p:txBody>
          <a:bodyPr/>
          <a:lstStyle/>
          <a:p>
            <a:pPr defTabSz="1218987"/>
            <a:r>
              <a:rPr lang="de-DE" dirty="0">
                <a:solidFill>
                  <a:prstClr val="white">
                    <a:tint val="75000"/>
                  </a:prstClr>
                </a:solidFill>
                <a:latin typeface="Calibri"/>
              </a:rPr>
              <a:t>Spiegel AI                                                                        Marco Kuner</a:t>
            </a:r>
          </a:p>
        </p:txBody>
      </p:sp>
      <p:sp>
        <p:nvSpPr>
          <p:cNvPr id="5" name="Foliennummernplatzhalter 4">
            <a:extLst>
              <a:ext uri="{FF2B5EF4-FFF2-40B4-BE49-F238E27FC236}">
                <a16:creationId xmlns:a16="http://schemas.microsoft.com/office/drawing/2014/main" id="{0FC75D5A-3302-3675-03AE-29D9F68D892A}"/>
              </a:ext>
            </a:extLst>
          </p:cNvPr>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22</a:t>
            </a:fld>
            <a:endParaRPr lang="de-DE">
              <a:solidFill>
                <a:prstClr val="white">
                  <a:tint val="75000"/>
                </a:prstClr>
              </a:solidFill>
              <a:latin typeface="Calibri"/>
            </a:endParaRPr>
          </a:p>
        </p:txBody>
      </p:sp>
      <p:pic>
        <p:nvPicPr>
          <p:cNvPr id="6" name="Grafik 5">
            <a:extLst>
              <a:ext uri="{FF2B5EF4-FFF2-40B4-BE49-F238E27FC236}">
                <a16:creationId xmlns:a16="http://schemas.microsoft.com/office/drawing/2014/main" id="{A01CD460-4DE9-3836-F278-024C03D26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731" y="3429000"/>
            <a:ext cx="3096344" cy="1881264"/>
          </a:xfrm>
          <a:prstGeom prst="rect">
            <a:avLst/>
          </a:prstGeom>
        </p:spPr>
      </p:pic>
      <p:sp>
        <p:nvSpPr>
          <p:cNvPr id="7" name="Textfeld 6">
            <a:extLst>
              <a:ext uri="{FF2B5EF4-FFF2-40B4-BE49-F238E27FC236}">
                <a16:creationId xmlns:a16="http://schemas.microsoft.com/office/drawing/2014/main" id="{409E7E1D-B1BA-DE7A-3AC2-9891F718CA92}"/>
              </a:ext>
            </a:extLst>
          </p:cNvPr>
          <p:cNvSpPr txBox="1"/>
          <p:nvPr/>
        </p:nvSpPr>
        <p:spPr>
          <a:xfrm>
            <a:off x="1220472" y="5402520"/>
            <a:ext cx="4386137" cy="200055"/>
          </a:xfrm>
          <a:prstGeom prst="rect">
            <a:avLst/>
          </a:prstGeom>
          <a:noFill/>
        </p:spPr>
        <p:txBody>
          <a:bodyPr wrap="none" rtlCol="0">
            <a:spAutoFit/>
          </a:bodyPr>
          <a:lstStyle/>
          <a:p>
            <a:pPr defTabSz="1218987"/>
            <a:r>
              <a:rPr lang="de-DE" sz="700" dirty="0">
                <a:solidFill>
                  <a:prstClr val="white"/>
                </a:solidFill>
                <a:latin typeface="Calibri"/>
              </a:rPr>
              <a:t>https://st.quantrimang.com/photos/image/2022/11/11/lap-trinh-cong-cu-phat-hien-khuon-mat-bang-python-1.jpg</a:t>
            </a:r>
          </a:p>
        </p:txBody>
      </p:sp>
    </p:spTree>
    <p:extLst>
      <p:ext uri="{BB962C8B-B14F-4D97-AF65-F5344CB8AC3E}">
        <p14:creationId xmlns:p14="http://schemas.microsoft.com/office/powerpoint/2010/main" val="308658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0445F-EB85-EC68-8425-8399136696A6}"/>
              </a:ext>
            </a:extLst>
          </p:cNvPr>
          <p:cNvSpPr>
            <a:spLocks noGrp="1"/>
          </p:cNvSpPr>
          <p:nvPr>
            <p:ph type="title"/>
          </p:nvPr>
        </p:nvSpPr>
        <p:spPr/>
        <p:txBody>
          <a:bodyPr/>
          <a:lstStyle/>
          <a:p>
            <a:r>
              <a:rPr lang="de-DE" dirty="0" err="1"/>
              <a:t>dlib</a:t>
            </a:r>
            <a:endParaRPr lang="de-DE" dirty="0"/>
          </a:p>
        </p:txBody>
      </p:sp>
      <p:sp>
        <p:nvSpPr>
          <p:cNvPr id="3" name="Inhaltsplatzhalter 2">
            <a:extLst>
              <a:ext uri="{FF2B5EF4-FFF2-40B4-BE49-F238E27FC236}">
                <a16:creationId xmlns:a16="http://schemas.microsoft.com/office/drawing/2014/main" id="{1EC7E374-16F8-D702-6974-4A803FADA7CA}"/>
              </a:ext>
            </a:extLst>
          </p:cNvPr>
          <p:cNvSpPr>
            <a:spLocks noGrp="1"/>
          </p:cNvSpPr>
          <p:nvPr>
            <p:ph idx="1"/>
          </p:nvPr>
        </p:nvSpPr>
        <p:spPr/>
        <p:txBody>
          <a:bodyPr/>
          <a:lstStyle/>
          <a:p>
            <a:r>
              <a:rPr lang="de-DE" dirty="0"/>
              <a:t>Vorteil: Sehr präzise</a:t>
            </a:r>
          </a:p>
          <a:p>
            <a:r>
              <a:rPr lang="de-DE" dirty="0"/>
              <a:t>Nachteil: Umfangreich</a:t>
            </a:r>
          </a:p>
        </p:txBody>
      </p:sp>
      <p:sp>
        <p:nvSpPr>
          <p:cNvPr id="4" name="Fußzeilenplatzhalter 3">
            <a:extLst>
              <a:ext uri="{FF2B5EF4-FFF2-40B4-BE49-F238E27FC236}">
                <a16:creationId xmlns:a16="http://schemas.microsoft.com/office/drawing/2014/main" id="{1A238661-85C3-67B8-4983-D408AD636DEE}"/>
              </a:ext>
            </a:extLst>
          </p:cNvPr>
          <p:cNvSpPr>
            <a:spLocks noGrp="1"/>
          </p:cNvSpPr>
          <p:nvPr>
            <p:ph type="ftr" sz="quarter" idx="11"/>
          </p:nvPr>
        </p:nvSpPr>
        <p:spPr/>
        <p:txBody>
          <a:bodyPr/>
          <a:lstStyle/>
          <a:p>
            <a:pPr defTabSz="1218987"/>
            <a:r>
              <a:rPr lang="de-DE" dirty="0">
                <a:solidFill>
                  <a:prstClr val="white">
                    <a:tint val="75000"/>
                  </a:prstClr>
                </a:solidFill>
                <a:latin typeface="Calibri"/>
              </a:rPr>
              <a:t>Spiegel AI                                                                        Marco Kuner</a:t>
            </a:r>
          </a:p>
        </p:txBody>
      </p:sp>
      <p:sp>
        <p:nvSpPr>
          <p:cNvPr id="5" name="Foliennummernplatzhalter 4">
            <a:extLst>
              <a:ext uri="{FF2B5EF4-FFF2-40B4-BE49-F238E27FC236}">
                <a16:creationId xmlns:a16="http://schemas.microsoft.com/office/drawing/2014/main" id="{01B459BB-94BF-DA2C-EABA-3336DB2CE275}"/>
              </a:ext>
            </a:extLst>
          </p:cNvPr>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23</a:t>
            </a:fld>
            <a:endParaRPr lang="de-DE">
              <a:solidFill>
                <a:prstClr val="white">
                  <a:tint val="75000"/>
                </a:prstClr>
              </a:solidFill>
              <a:latin typeface="Calibri"/>
            </a:endParaRPr>
          </a:p>
        </p:txBody>
      </p:sp>
      <p:pic>
        <p:nvPicPr>
          <p:cNvPr id="6" name="Grafik 5">
            <a:extLst>
              <a:ext uri="{FF2B5EF4-FFF2-40B4-BE49-F238E27FC236}">
                <a16:creationId xmlns:a16="http://schemas.microsoft.com/office/drawing/2014/main" id="{2B117A67-C603-D596-C150-4FF13EA7F3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0472" y="3401214"/>
            <a:ext cx="3289545" cy="1850369"/>
          </a:xfrm>
          <a:prstGeom prst="rect">
            <a:avLst/>
          </a:prstGeom>
        </p:spPr>
      </p:pic>
      <p:sp>
        <p:nvSpPr>
          <p:cNvPr id="7" name="Textfeld 6">
            <a:extLst>
              <a:ext uri="{FF2B5EF4-FFF2-40B4-BE49-F238E27FC236}">
                <a16:creationId xmlns:a16="http://schemas.microsoft.com/office/drawing/2014/main" id="{22B39D61-FB1B-5FC5-AF08-77578BEB9D7F}"/>
              </a:ext>
            </a:extLst>
          </p:cNvPr>
          <p:cNvSpPr txBox="1"/>
          <p:nvPr/>
        </p:nvSpPr>
        <p:spPr>
          <a:xfrm>
            <a:off x="1127448" y="5256587"/>
            <a:ext cx="6976590" cy="169277"/>
          </a:xfrm>
          <a:prstGeom prst="rect">
            <a:avLst/>
          </a:prstGeom>
          <a:noFill/>
        </p:spPr>
        <p:txBody>
          <a:bodyPr wrap="none" rtlCol="0">
            <a:spAutoFit/>
          </a:bodyPr>
          <a:lstStyle/>
          <a:p>
            <a:pPr defTabSz="1218987"/>
            <a:r>
              <a:rPr lang="de-DE" sz="500" dirty="0">
                <a:solidFill>
                  <a:prstClr val="white"/>
                </a:solidFill>
                <a:latin typeface="Calibri"/>
              </a:rPr>
              <a:t>https://th.bing.com/th/id/R.a09546cec1edf3a919e28c64b9995970?rik=CfUFyTZKdo5%2fMQ&amp;riu=http%3a%2f%2fjyywiki.cn%2fpages%2fOS%2fimg%2fhog-cell-gradients.png&amp;ehk=ywpOQaiJ1EExZx1DRuQasxlva0ABx10Smsq0JsXrDHI%3d&amp;risl=&amp;pid=ImgRaw&amp;r=0</a:t>
            </a:r>
          </a:p>
        </p:txBody>
      </p:sp>
    </p:spTree>
    <p:extLst>
      <p:ext uri="{BB962C8B-B14F-4D97-AF65-F5344CB8AC3E}">
        <p14:creationId xmlns:p14="http://schemas.microsoft.com/office/powerpoint/2010/main" val="330194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55AA52-3410-571A-AF41-BDB87A228650}"/>
              </a:ext>
            </a:extLst>
          </p:cNvPr>
          <p:cNvSpPr>
            <a:spLocks noGrp="1"/>
          </p:cNvSpPr>
          <p:nvPr>
            <p:ph type="title"/>
          </p:nvPr>
        </p:nvSpPr>
        <p:spPr/>
        <p:txBody>
          <a:bodyPr/>
          <a:lstStyle/>
          <a:p>
            <a:r>
              <a:rPr lang="de-DE" dirty="0"/>
              <a:t>Performance Troubleshooting</a:t>
            </a:r>
          </a:p>
        </p:txBody>
      </p:sp>
      <p:sp>
        <p:nvSpPr>
          <p:cNvPr id="3" name="Inhaltsplatzhalter 2">
            <a:extLst>
              <a:ext uri="{FF2B5EF4-FFF2-40B4-BE49-F238E27FC236}">
                <a16:creationId xmlns:a16="http://schemas.microsoft.com/office/drawing/2014/main" id="{054220D6-B394-8CAD-2320-6F5D4DA8A0C1}"/>
              </a:ext>
            </a:extLst>
          </p:cNvPr>
          <p:cNvSpPr>
            <a:spLocks noGrp="1"/>
          </p:cNvSpPr>
          <p:nvPr>
            <p:ph idx="1"/>
          </p:nvPr>
        </p:nvSpPr>
        <p:spPr/>
        <p:txBody>
          <a:bodyPr/>
          <a:lstStyle/>
          <a:p>
            <a:r>
              <a:rPr lang="de-DE" dirty="0"/>
              <a:t>Ziel: Verbesserung der </a:t>
            </a:r>
            <a:r>
              <a:rPr lang="de-DE" dirty="0" err="1"/>
              <a:t>dlib</a:t>
            </a:r>
            <a:r>
              <a:rPr lang="de-DE" dirty="0"/>
              <a:t> Performance</a:t>
            </a:r>
          </a:p>
          <a:p>
            <a:r>
              <a:rPr lang="de-DE" dirty="0"/>
              <a:t>Lösungsansätze:</a:t>
            </a:r>
          </a:p>
          <a:p>
            <a:pPr marL="0" indent="0">
              <a:buNone/>
            </a:pPr>
            <a:r>
              <a:rPr lang="de-DE" dirty="0"/>
              <a:t>	- Reduzierung der Bildgröße</a:t>
            </a:r>
          </a:p>
          <a:p>
            <a:pPr marL="0" indent="0">
              <a:buNone/>
            </a:pPr>
            <a:r>
              <a:rPr lang="de-DE" dirty="0"/>
              <a:t>	- Frame-Skips</a:t>
            </a:r>
          </a:p>
          <a:p>
            <a:pPr marL="0" indent="0">
              <a:buNone/>
            </a:pPr>
            <a:r>
              <a:rPr lang="de-DE" dirty="0"/>
              <a:t>	- Multithreading</a:t>
            </a:r>
          </a:p>
          <a:p>
            <a:pPr marL="0" indent="0">
              <a:buNone/>
            </a:pPr>
            <a:r>
              <a:rPr lang="de-DE" dirty="0"/>
              <a:t>	- Hardware-Beschleunigung</a:t>
            </a:r>
          </a:p>
          <a:p>
            <a:r>
              <a:rPr lang="de-DE" dirty="0"/>
              <a:t>Lösung?</a:t>
            </a:r>
          </a:p>
        </p:txBody>
      </p:sp>
      <p:sp>
        <p:nvSpPr>
          <p:cNvPr id="4" name="Fußzeilenplatzhalter 3">
            <a:extLst>
              <a:ext uri="{FF2B5EF4-FFF2-40B4-BE49-F238E27FC236}">
                <a16:creationId xmlns:a16="http://schemas.microsoft.com/office/drawing/2014/main" id="{B09A4AC2-2A88-2429-FF5E-C81912CD8F28}"/>
              </a:ext>
            </a:extLst>
          </p:cNvPr>
          <p:cNvSpPr>
            <a:spLocks noGrp="1"/>
          </p:cNvSpPr>
          <p:nvPr>
            <p:ph type="ftr" sz="quarter" idx="11"/>
          </p:nvPr>
        </p:nvSpPr>
        <p:spPr/>
        <p:txBody>
          <a:bodyPr/>
          <a:lstStyle/>
          <a:p>
            <a:pPr defTabSz="1218987"/>
            <a:r>
              <a:rPr lang="de-DE" dirty="0">
                <a:solidFill>
                  <a:prstClr val="white">
                    <a:tint val="75000"/>
                  </a:prstClr>
                </a:solidFill>
                <a:latin typeface="Calibri"/>
              </a:rPr>
              <a:t>Spiegel AI                                                                        Marco Kuner</a:t>
            </a:r>
          </a:p>
        </p:txBody>
      </p:sp>
      <p:sp>
        <p:nvSpPr>
          <p:cNvPr id="5" name="Foliennummernplatzhalter 4">
            <a:extLst>
              <a:ext uri="{FF2B5EF4-FFF2-40B4-BE49-F238E27FC236}">
                <a16:creationId xmlns:a16="http://schemas.microsoft.com/office/drawing/2014/main" id="{14C590D6-DFE9-6B0E-676E-24D201BB9FAA}"/>
              </a:ext>
            </a:extLst>
          </p:cNvPr>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24</a:t>
            </a:fld>
            <a:endParaRPr lang="de-DE">
              <a:solidFill>
                <a:prstClr val="white">
                  <a:tint val="75000"/>
                </a:prstClr>
              </a:solidFill>
              <a:latin typeface="Calibri"/>
            </a:endParaRPr>
          </a:p>
        </p:txBody>
      </p:sp>
      <p:pic>
        <p:nvPicPr>
          <p:cNvPr id="7" name="Grafik 6">
            <a:extLst>
              <a:ext uri="{FF2B5EF4-FFF2-40B4-BE49-F238E27FC236}">
                <a16:creationId xmlns:a16="http://schemas.microsoft.com/office/drawing/2014/main" id="{0B2486C4-4A11-A4C5-AD1A-6B0342008BDA}"/>
              </a:ext>
            </a:extLst>
          </p:cNvPr>
          <p:cNvPicPr>
            <a:picLocks noChangeAspect="1"/>
          </p:cNvPicPr>
          <p:nvPr/>
        </p:nvPicPr>
        <p:blipFill>
          <a:blip r:embed="rId2"/>
          <a:stretch>
            <a:fillRect/>
          </a:stretch>
        </p:blipFill>
        <p:spPr>
          <a:xfrm>
            <a:off x="7933427" y="2486803"/>
            <a:ext cx="3024336" cy="1884394"/>
          </a:xfrm>
          <a:prstGeom prst="rect">
            <a:avLst/>
          </a:prstGeom>
        </p:spPr>
      </p:pic>
    </p:spTree>
    <p:extLst>
      <p:ext uri="{BB962C8B-B14F-4D97-AF65-F5344CB8AC3E}">
        <p14:creationId xmlns:p14="http://schemas.microsoft.com/office/powerpoint/2010/main" val="381548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C9F810-728A-D4D4-1F2E-4F297DD2DD84}"/>
              </a:ext>
            </a:extLst>
          </p:cNvPr>
          <p:cNvSpPr>
            <a:spLocks noGrp="1"/>
          </p:cNvSpPr>
          <p:nvPr>
            <p:ph type="title"/>
          </p:nvPr>
        </p:nvSpPr>
        <p:spPr/>
        <p:txBody>
          <a:bodyPr/>
          <a:lstStyle/>
          <a:p>
            <a:r>
              <a:rPr lang="de-DE" dirty="0"/>
              <a:t>Feature </a:t>
            </a:r>
            <a:r>
              <a:rPr lang="de-DE" dirty="0" err="1"/>
              <a:t>Extraction</a:t>
            </a:r>
            <a:r>
              <a:rPr lang="de-DE" dirty="0"/>
              <a:t> &amp; </a:t>
            </a:r>
            <a:r>
              <a:rPr lang="de-DE" dirty="0" err="1"/>
              <a:t>Matching</a:t>
            </a:r>
            <a:endParaRPr lang="de-DE" dirty="0"/>
          </a:p>
        </p:txBody>
      </p:sp>
      <p:sp>
        <p:nvSpPr>
          <p:cNvPr id="3" name="Inhaltsplatzhalter 2">
            <a:extLst>
              <a:ext uri="{FF2B5EF4-FFF2-40B4-BE49-F238E27FC236}">
                <a16:creationId xmlns:a16="http://schemas.microsoft.com/office/drawing/2014/main" id="{8AE0653C-5E13-9A3D-012A-502B4BCE71B3}"/>
              </a:ext>
            </a:extLst>
          </p:cNvPr>
          <p:cNvSpPr>
            <a:spLocks noGrp="1"/>
          </p:cNvSpPr>
          <p:nvPr>
            <p:ph idx="1"/>
          </p:nvPr>
        </p:nvSpPr>
        <p:spPr/>
        <p:txBody>
          <a:bodyPr/>
          <a:lstStyle/>
          <a:p>
            <a:r>
              <a:rPr lang="de-DE" dirty="0"/>
              <a:t>Gesichtspunkte extrahieren</a:t>
            </a:r>
          </a:p>
          <a:p>
            <a:r>
              <a:rPr lang="de-DE" dirty="0"/>
              <a:t>Face Embedding</a:t>
            </a:r>
          </a:p>
          <a:p>
            <a:r>
              <a:rPr lang="de-DE" dirty="0" err="1"/>
              <a:t>Matching</a:t>
            </a:r>
            <a:r>
              <a:rPr lang="de-DE" dirty="0"/>
              <a:t> erkannter Gesichter mit Database</a:t>
            </a:r>
          </a:p>
        </p:txBody>
      </p:sp>
      <p:sp>
        <p:nvSpPr>
          <p:cNvPr id="4" name="Fußzeilenplatzhalter 3">
            <a:extLst>
              <a:ext uri="{FF2B5EF4-FFF2-40B4-BE49-F238E27FC236}">
                <a16:creationId xmlns:a16="http://schemas.microsoft.com/office/drawing/2014/main" id="{97C11F2C-5C01-C1EA-9BC1-A8A045559965}"/>
              </a:ext>
            </a:extLst>
          </p:cNvPr>
          <p:cNvSpPr>
            <a:spLocks noGrp="1"/>
          </p:cNvSpPr>
          <p:nvPr>
            <p:ph type="ftr" sz="quarter" idx="11"/>
          </p:nvPr>
        </p:nvSpPr>
        <p:spPr/>
        <p:txBody>
          <a:bodyPr/>
          <a:lstStyle/>
          <a:p>
            <a:pPr defTabSz="1218987"/>
            <a:r>
              <a:rPr lang="de-DE" dirty="0">
                <a:solidFill>
                  <a:prstClr val="white">
                    <a:tint val="75000"/>
                  </a:prstClr>
                </a:solidFill>
                <a:latin typeface="Calibri"/>
              </a:rPr>
              <a:t>Spiegel AI                                                                        Marco Kuner</a:t>
            </a:r>
          </a:p>
        </p:txBody>
      </p:sp>
      <p:sp>
        <p:nvSpPr>
          <p:cNvPr id="5" name="Foliennummernplatzhalter 4">
            <a:extLst>
              <a:ext uri="{FF2B5EF4-FFF2-40B4-BE49-F238E27FC236}">
                <a16:creationId xmlns:a16="http://schemas.microsoft.com/office/drawing/2014/main" id="{516C8823-D4E6-D7A4-67BD-6BAE3FFDE8A6}"/>
              </a:ext>
            </a:extLst>
          </p:cNvPr>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25</a:t>
            </a:fld>
            <a:endParaRPr lang="de-DE">
              <a:solidFill>
                <a:prstClr val="white">
                  <a:tint val="75000"/>
                </a:prstClr>
              </a:solidFill>
              <a:latin typeface="Calibri"/>
            </a:endParaRPr>
          </a:p>
        </p:txBody>
      </p:sp>
      <p:pic>
        <p:nvPicPr>
          <p:cNvPr id="7" name="Grafik 6">
            <a:extLst>
              <a:ext uri="{FF2B5EF4-FFF2-40B4-BE49-F238E27FC236}">
                <a16:creationId xmlns:a16="http://schemas.microsoft.com/office/drawing/2014/main" id="{98915208-1AF1-D59C-986A-6E8F18E452D0}"/>
              </a:ext>
            </a:extLst>
          </p:cNvPr>
          <p:cNvPicPr>
            <a:picLocks noChangeAspect="1"/>
          </p:cNvPicPr>
          <p:nvPr/>
        </p:nvPicPr>
        <p:blipFill>
          <a:blip r:embed="rId2"/>
          <a:stretch>
            <a:fillRect/>
          </a:stretch>
        </p:blipFill>
        <p:spPr>
          <a:xfrm>
            <a:off x="1487488" y="3594796"/>
            <a:ext cx="5848350" cy="676275"/>
          </a:xfrm>
          <a:prstGeom prst="rect">
            <a:avLst/>
          </a:prstGeom>
        </p:spPr>
      </p:pic>
    </p:spTree>
    <p:extLst>
      <p:ext uri="{BB962C8B-B14F-4D97-AF65-F5344CB8AC3E}">
        <p14:creationId xmlns:p14="http://schemas.microsoft.com/office/powerpoint/2010/main" val="380560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31CED4-0FE1-EB47-F993-851ACEED1092}"/>
              </a:ext>
            </a:extLst>
          </p:cNvPr>
          <p:cNvSpPr>
            <a:spLocks noGrp="1"/>
          </p:cNvSpPr>
          <p:nvPr>
            <p:ph type="title"/>
          </p:nvPr>
        </p:nvSpPr>
        <p:spPr/>
        <p:txBody>
          <a:bodyPr/>
          <a:lstStyle/>
          <a:p>
            <a:r>
              <a:rPr lang="de-DE" dirty="0"/>
              <a:t>Profile</a:t>
            </a:r>
          </a:p>
        </p:txBody>
      </p:sp>
      <p:pic>
        <p:nvPicPr>
          <p:cNvPr id="9" name="Inhaltsplatzhalter 8">
            <a:extLst>
              <a:ext uri="{FF2B5EF4-FFF2-40B4-BE49-F238E27FC236}">
                <a16:creationId xmlns:a16="http://schemas.microsoft.com/office/drawing/2014/main" id="{A23A2F8B-13A7-A46D-1159-4BE18825C86A}"/>
              </a:ext>
            </a:extLst>
          </p:cNvPr>
          <p:cNvPicPr>
            <a:picLocks noGrp="1" noChangeAspect="1"/>
          </p:cNvPicPr>
          <p:nvPr>
            <p:ph idx="1"/>
          </p:nvPr>
        </p:nvPicPr>
        <p:blipFill>
          <a:blip r:embed="rId2"/>
          <a:stretch>
            <a:fillRect/>
          </a:stretch>
        </p:blipFill>
        <p:spPr>
          <a:xfrm>
            <a:off x="767408" y="4704795"/>
            <a:ext cx="4728424" cy="1382155"/>
          </a:xfrm>
        </p:spPr>
      </p:pic>
      <p:sp>
        <p:nvSpPr>
          <p:cNvPr id="4" name="Fußzeilenplatzhalter 3">
            <a:extLst>
              <a:ext uri="{FF2B5EF4-FFF2-40B4-BE49-F238E27FC236}">
                <a16:creationId xmlns:a16="http://schemas.microsoft.com/office/drawing/2014/main" id="{7D9A137C-675D-C4E5-8163-680D62A876FB}"/>
              </a:ext>
            </a:extLst>
          </p:cNvPr>
          <p:cNvSpPr>
            <a:spLocks noGrp="1"/>
          </p:cNvSpPr>
          <p:nvPr>
            <p:ph type="ftr" sz="quarter" idx="11"/>
          </p:nvPr>
        </p:nvSpPr>
        <p:spPr/>
        <p:txBody>
          <a:bodyPr/>
          <a:lstStyle/>
          <a:p>
            <a:pPr defTabSz="1218987"/>
            <a:r>
              <a:rPr lang="de-DE" dirty="0">
                <a:solidFill>
                  <a:prstClr val="white">
                    <a:tint val="75000"/>
                  </a:prstClr>
                </a:solidFill>
                <a:latin typeface="Calibri"/>
              </a:rPr>
              <a:t>Spiegel AI                                                                        Marco Kuner</a:t>
            </a:r>
          </a:p>
        </p:txBody>
      </p:sp>
      <p:sp>
        <p:nvSpPr>
          <p:cNvPr id="5" name="Foliennummernplatzhalter 4">
            <a:extLst>
              <a:ext uri="{FF2B5EF4-FFF2-40B4-BE49-F238E27FC236}">
                <a16:creationId xmlns:a16="http://schemas.microsoft.com/office/drawing/2014/main" id="{24BCE7CB-9EE3-AEA0-CCCD-4EF19B5730E2}"/>
              </a:ext>
            </a:extLst>
          </p:cNvPr>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26</a:t>
            </a:fld>
            <a:endParaRPr lang="de-DE">
              <a:solidFill>
                <a:prstClr val="white">
                  <a:tint val="75000"/>
                </a:prstClr>
              </a:solidFill>
              <a:latin typeface="Calibri"/>
            </a:endParaRPr>
          </a:p>
        </p:txBody>
      </p:sp>
      <p:pic>
        <p:nvPicPr>
          <p:cNvPr id="7" name="Grafik 6">
            <a:extLst>
              <a:ext uri="{FF2B5EF4-FFF2-40B4-BE49-F238E27FC236}">
                <a16:creationId xmlns:a16="http://schemas.microsoft.com/office/drawing/2014/main" id="{07279D65-44DD-8890-9B3A-A22B0214C6FD}"/>
              </a:ext>
            </a:extLst>
          </p:cNvPr>
          <p:cNvPicPr>
            <a:picLocks noChangeAspect="1"/>
          </p:cNvPicPr>
          <p:nvPr/>
        </p:nvPicPr>
        <p:blipFill>
          <a:blip r:embed="rId3"/>
          <a:stretch>
            <a:fillRect/>
          </a:stretch>
        </p:blipFill>
        <p:spPr>
          <a:xfrm>
            <a:off x="8920260" y="244288"/>
            <a:ext cx="2657956" cy="2469257"/>
          </a:xfrm>
          <a:prstGeom prst="rect">
            <a:avLst/>
          </a:prstGeom>
        </p:spPr>
      </p:pic>
      <p:pic>
        <p:nvPicPr>
          <p:cNvPr id="11" name="Grafik 10">
            <a:extLst>
              <a:ext uri="{FF2B5EF4-FFF2-40B4-BE49-F238E27FC236}">
                <a16:creationId xmlns:a16="http://schemas.microsoft.com/office/drawing/2014/main" id="{1A024221-3CDA-7A40-3B91-DBB6E9EFEA2C}"/>
              </a:ext>
            </a:extLst>
          </p:cNvPr>
          <p:cNvPicPr>
            <a:picLocks noChangeAspect="1"/>
          </p:cNvPicPr>
          <p:nvPr/>
        </p:nvPicPr>
        <p:blipFill>
          <a:blip r:embed="rId4"/>
          <a:stretch>
            <a:fillRect/>
          </a:stretch>
        </p:blipFill>
        <p:spPr>
          <a:xfrm>
            <a:off x="5715904" y="4704794"/>
            <a:ext cx="6408712" cy="1384556"/>
          </a:xfrm>
          <a:prstGeom prst="rect">
            <a:avLst/>
          </a:prstGeom>
        </p:spPr>
      </p:pic>
      <p:sp>
        <p:nvSpPr>
          <p:cNvPr id="13" name="Inhaltsplatzhalter 2">
            <a:extLst>
              <a:ext uri="{FF2B5EF4-FFF2-40B4-BE49-F238E27FC236}">
                <a16:creationId xmlns:a16="http://schemas.microsoft.com/office/drawing/2014/main" id="{0A612DAA-DCFB-F494-CDF4-150EEAB8F9F2}"/>
              </a:ext>
            </a:extLst>
          </p:cNvPr>
          <p:cNvSpPr txBox="1">
            <a:spLocks/>
          </p:cNvSpPr>
          <p:nvPr/>
        </p:nvSpPr>
        <p:spPr>
          <a:xfrm>
            <a:off x="1220472" y="1701797"/>
            <a:ext cx="10360501" cy="4462272"/>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buClr>
                <a:srgbClr val="009999"/>
              </a:buClr>
            </a:pPr>
            <a:r>
              <a:rPr lang="de-DE" dirty="0">
                <a:solidFill>
                  <a:prstClr val="white"/>
                </a:solidFill>
                <a:latin typeface="Calibri"/>
              </a:rPr>
              <a:t>Werden sauber erkannt und geladen, aber:</a:t>
            </a:r>
          </a:p>
          <a:p>
            <a:pPr>
              <a:buClr>
                <a:srgbClr val="009999"/>
              </a:buClr>
            </a:pPr>
            <a:r>
              <a:rPr lang="de-DE" dirty="0">
                <a:solidFill>
                  <a:prstClr val="white"/>
                </a:solidFill>
                <a:latin typeface="Calibri"/>
              </a:rPr>
              <a:t>Ständige Synchronisation notwendig</a:t>
            </a:r>
          </a:p>
          <a:p>
            <a:pPr marL="0" indent="0">
              <a:buClr>
                <a:srgbClr val="009999"/>
              </a:buClr>
              <a:buNone/>
            </a:pPr>
            <a:r>
              <a:rPr lang="de-DE" dirty="0">
                <a:solidFill>
                  <a:prstClr val="white"/>
                </a:solidFill>
                <a:latin typeface="Calibri"/>
              </a:rPr>
              <a:t>	-&gt; Nutzung des </a:t>
            </a:r>
            <a:r>
              <a:rPr lang="de-DE" dirty="0" err="1">
                <a:solidFill>
                  <a:prstClr val="white"/>
                </a:solidFill>
                <a:latin typeface="Calibri"/>
              </a:rPr>
              <a:t>Websockets</a:t>
            </a:r>
            <a:endParaRPr lang="de-DE" dirty="0">
              <a:solidFill>
                <a:prstClr val="white"/>
              </a:solidFill>
              <a:latin typeface="Calibri"/>
            </a:endParaRPr>
          </a:p>
        </p:txBody>
      </p:sp>
    </p:spTree>
    <p:extLst>
      <p:ext uri="{BB962C8B-B14F-4D97-AF65-F5344CB8AC3E}">
        <p14:creationId xmlns:p14="http://schemas.microsoft.com/office/powerpoint/2010/main" val="102398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11625" y="685801"/>
            <a:ext cx="10360501" cy="1223963"/>
          </a:xfrm>
        </p:spPr>
        <p:txBody>
          <a:bodyPr/>
          <a:lstStyle/>
          <a:p>
            <a:r>
              <a:rPr lang="de-DE" dirty="0"/>
              <a:t>Rahmen</a:t>
            </a:r>
            <a:endParaRPr lang="en-US" dirty="0"/>
          </a:p>
        </p:txBody>
      </p:sp>
      <p:sp>
        <p:nvSpPr>
          <p:cNvPr id="14" name="Content Placeholder 13"/>
          <p:cNvSpPr>
            <a:spLocks noGrp="1"/>
          </p:cNvSpPr>
          <p:nvPr>
            <p:ph sz="half" idx="1"/>
          </p:nvPr>
        </p:nvSpPr>
        <p:spPr>
          <a:xfrm>
            <a:off x="1220472" y="1706880"/>
            <a:ext cx="4227457" cy="4465320"/>
          </a:xfrm>
        </p:spPr>
        <p:txBody>
          <a:bodyPr/>
          <a:lstStyle/>
          <a:p>
            <a:endParaRPr lang="de-DE" dirty="0"/>
          </a:p>
          <a:p>
            <a:pPr marL="0" indent="0">
              <a:buNone/>
            </a:pPr>
            <a:endParaRPr lang="de-DE" dirty="0"/>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Leon </a:t>
            </a:r>
            <a:r>
              <a:rPr lang="de-DE" dirty="0" err="1">
                <a:solidFill>
                  <a:prstClr val="white">
                    <a:tint val="75000"/>
                  </a:prstClr>
                </a:solidFill>
                <a:latin typeface="Calibri"/>
              </a:rPr>
              <a:t>Kranner</a:t>
            </a:r>
            <a:endParaRPr lang="de-DE" dirty="0">
              <a:solidFill>
                <a:prstClr val="white">
                  <a:tint val="75000"/>
                </a:prstClr>
              </a:solidFill>
              <a:latin typeface="Calibri"/>
            </a:endParaRP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3</a:t>
            </a:fld>
            <a:endParaRPr lang="de-DE" dirty="0">
              <a:solidFill>
                <a:prstClr val="white">
                  <a:tint val="75000"/>
                </a:prstClr>
              </a:solidFill>
              <a:latin typeface="Calibri"/>
            </a:endParaRPr>
          </a:p>
        </p:txBody>
      </p:sp>
      <p:pic>
        <p:nvPicPr>
          <p:cNvPr id="9" name="Grafik 8" descr="Ein Bild, das Im Haus, Werkzeug, Büroausstattung, Tisch enthält.&#10;&#10;Automatisch generierte Beschreibung">
            <a:extLst>
              <a:ext uri="{FF2B5EF4-FFF2-40B4-BE49-F238E27FC236}">
                <a16:creationId xmlns:a16="http://schemas.microsoft.com/office/drawing/2014/main" id="{0625E965-B2F1-7926-5591-F3B3E8B028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8" y="3140968"/>
            <a:ext cx="4608512" cy="2592288"/>
          </a:xfrm>
          <a:prstGeom prst="rect">
            <a:avLst/>
          </a:prstGeom>
        </p:spPr>
      </p:pic>
      <p:pic>
        <p:nvPicPr>
          <p:cNvPr id="11" name="Grafik 10" descr="Ein Bild, das Holz, Box, Mobiliar, Sperrholz enthält.&#10;&#10;Automatisch generierte Beschreibung">
            <a:extLst>
              <a:ext uri="{FF2B5EF4-FFF2-40B4-BE49-F238E27FC236}">
                <a16:creationId xmlns:a16="http://schemas.microsoft.com/office/drawing/2014/main" id="{CE8B449D-8978-78C1-99B7-8B2C5B21CA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770" b="14827"/>
          <a:stretch/>
        </p:blipFill>
        <p:spPr>
          <a:xfrm>
            <a:off x="6192359" y="2348881"/>
            <a:ext cx="2072829" cy="2778619"/>
          </a:xfrm>
          <a:prstGeom prst="rect">
            <a:avLst/>
          </a:prstGeom>
        </p:spPr>
      </p:pic>
      <p:pic>
        <p:nvPicPr>
          <p:cNvPr id="4" name="Grafik 3" descr="Ein Bild, das Im Haus, Boden, Haushaltsgerät, Wand enthält.&#10;&#10;Automatisch generierte Beschreibung">
            <a:extLst>
              <a:ext uri="{FF2B5EF4-FFF2-40B4-BE49-F238E27FC236}">
                <a16:creationId xmlns:a16="http://schemas.microsoft.com/office/drawing/2014/main" id="{35BE9D40-2E63-46AC-9ABA-31B1C66B8AA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563" r="10314" b="30392"/>
          <a:stretch/>
        </p:blipFill>
        <p:spPr>
          <a:xfrm>
            <a:off x="8736913" y="1052736"/>
            <a:ext cx="2736304" cy="3055144"/>
          </a:xfrm>
          <a:prstGeom prst="rect">
            <a:avLst/>
          </a:prstGeom>
        </p:spPr>
      </p:pic>
    </p:spTree>
    <p:extLst>
      <p:ext uri="{BB962C8B-B14F-4D97-AF65-F5344CB8AC3E}">
        <p14:creationId xmlns:p14="http://schemas.microsoft.com/office/powerpoint/2010/main" val="10617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de-DE" dirty="0"/>
              <a:t>Hardware Aufbau</a:t>
            </a:r>
            <a:endParaRPr lang="en-US" dirty="0"/>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Leon </a:t>
            </a:r>
            <a:r>
              <a:rPr lang="de-DE" dirty="0" err="1">
                <a:solidFill>
                  <a:prstClr val="white">
                    <a:tint val="75000"/>
                  </a:prstClr>
                </a:solidFill>
                <a:latin typeface="Calibri"/>
              </a:rPr>
              <a:t>Kranner</a:t>
            </a:r>
            <a:endParaRPr lang="de-DE" dirty="0">
              <a:solidFill>
                <a:prstClr val="white">
                  <a:tint val="75000"/>
                </a:prstClr>
              </a:solidFill>
              <a:latin typeface="Calibri"/>
            </a:endParaRP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4</a:t>
            </a:fld>
            <a:endParaRPr lang="de-DE" dirty="0">
              <a:solidFill>
                <a:prstClr val="white">
                  <a:tint val="75000"/>
                </a:prstClr>
              </a:solidFill>
              <a:latin typeface="Calibri"/>
            </a:endParaRPr>
          </a:p>
        </p:txBody>
      </p:sp>
      <p:pic>
        <p:nvPicPr>
          <p:cNvPr id="6" name="Grafik 5" descr="Ein Bild, das Elektronik, Elektrische Leitungen, Schrumpfschlauch, Elektronisches Bauteil enthält.&#10;&#10;Automatisch generierte Beschreibung">
            <a:extLst>
              <a:ext uri="{FF2B5EF4-FFF2-40B4-BE49-F238E27FC236}">
                <a16:creationId xmlns:a16="http://schemas.microsoft.com/office/drawing/2014/main" id="{EC7829FC-A1DE-FAC7-5B95-83E05FB661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92696"/>
            <a:ext cx="3165816" cy="4221088"/>
          </a:xfrm>
          <a:prstGeom prst="rect">
            <a:avLst/>
          </a:prstGeom>
        </p:spPr>
      </p:pic>
      <p:pic>
        <p:nvPicPr>
          <p:cNvPr id="5" name="Grafik 4" descr="Ein Bild, das Im Haus, Boden, Haushaltsgerät, Wand enthält.&#10;&#10;Automatisch generierte Beschreibung">
            <a:extLst>
              <a:ext uri="{FF2B5EF4-FFF2-40B4-BE49-F238E27FC236}">
                <a16:creationId xmlns:a16="http://schemas.microsoft.com/office/drawing/2014/main" id="{02C8EB38-A27C-F423-E737-BDEE841521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563" r="10314" b="30392"/>
          <a:stretch/>
        </p:blipFill>
        <p:spPr>
          <a:xfrm>
            <a:off x="983432" y="2941168"/>
            <a:ext cx="2736304" cy="3055144"/>
          </a:xfrm>
          <a:prstGeom prst="rect">
            <a:avLst/>
          </a:prstGeom>
        </p:spPr>
      </p:pic>
      <p:pic>
        <p:nvPicPr>
          <p:cNvPr id="8" name="Grafik 7" descr="Ein Bild, das Elektrische Leitungen, Kabel, Elektronik, Stromversorgung enthält.&#10;&#10;Automatisch generierte Beschreibung">
            <a:extLst>
              <a:ext uri="{FF2B5EF4-FFF2-40B4-BE49-F238E27FC236}">
                <a16:creationId xmlns:a16="http://schemas.microsoft.com/office/drawing/2014/main" id="{F647C07A-BD4A-1E6B-03CE-ADDE49841C8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887" t="4281" r="6422" b="21866"/>
          <a:stretch/>
        </p:blipFill>
        <p:spPr>
          <a:xfrm>
            <a:off x="4439816" y="2271292"/>
            <a:ext cx="2949792" cy="3312369"/>
          </a:xfrm>
          <a:prstGeom prst="rect">
            <a:avLst/>
          </a:prstGeom>
        </p:spPr>
      </p:pic>
    </p:spTree>
    <p:extLst>
      <p:ext uri="{BB962C8B-B14F-4D97-AF65-F5344CB8AC3E}">
        <p14:creationId xmlns:p14="http://schemas.microsoft.com/office/powerpoint/2010/main" val="111487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Referenzen</a:t>
            </a:r>
            <a:endParaRPr lang="en-US" dirty="0"/>
          </a:p>
        </p:txBody>
      </p:sp>
      <p:sp>
        <p:nvSpPr>
          <p:cNvPr id="14" name="Content Placeholder 13"/>
          <p:cNvSpPr>
            <a:spLocks noGrp="1"/>
          </p:cNvSpPr>
          <p:nvPr>
            <p:ph idx="1"/>
          </p:nvPr>
        </p:nvSpPr>
        <p:spPr/>
        <p:txBody>
          <a:bodyPr>
            <a:normAutofit/>
          </a:bodyPr>
          <a:lstStyle/>
          <a:p>
            <a:pPr marL="0" indent="0">
              <a:buNone/>
            </a:pPr>
            <a:endParaRPr lang="de-DE" sz="2400" dirty="0"/>
          </a:p>
          <a:p>
            <a:pPr marL="0" indent="0">
              <a:buNone/>
            </a:pPr>
            <a:r>
              <a:rPr lang="de-DE" sz="2400" dirty="0"/>
              <a:t>[1] Raspberry PI Modul B [Online]. Verfügbar:</a:t>
            </a:r>
            <a:br>
              <a:rPr lang="de-DE" sz="2400" dirty="0"/>
            </a:br>
            <a:r>
              <a:rPr lang="de-DE" sz="2400" dirty="0">
                <a:hlinkClick r:id="rId2"/>
              </a:rPr>
              <a:t>https://www.raspberrypi.com/products/raspberry-pi-3-model-b/</a:t>
            </a:r>
            <a:r>
              <a:rPr lang="de-DE" sz="2400" dirty="0"/>
              <a:t> </a:t>
            </a:r>
            <a:br>
              <a:rPr lang="de-DE" sz="2400" dirty="0"/>
            </a:br>
            <a:r>
              <a:rPr lang="de-DE" sz="2400" dirty="0"/>
              <a:t>[Zugriffen: 01. Juli 2024]</a:t>
            </a:r>
          </a:p>
          <a:p>
            <a:pPr marL="0" indent="0">
              <a:buNone/>
            </a:pPr>
            <a:endParaRPr lang="de-DE" sz="2400" dirty="0"/>
          </a:p>
          <a:p>
            <a:pPr marL="0" indent="0">
              <a:buNone/>
            </a:pPr>
            <a:r>
              <a:rPr lang="de-DE" sz="2400" dirty="0"/>
              <a:t>[2] Logitech Kamera [Online]. Verfügbar: </a:t>
            </a:r>
            <a:r>
              <a:rPr lang="de-DE" sz="2400" dirty="0">
                <a:hlinkClick r:id="rId3"/>
              </a:rPr>
              <a:t>https://www.logitech.com/</a:t>
            </a:r>
            <a:r>
              <a:rPr lang="de-DE" sz="2400" dirty="0"/>
              <a:t> </a:t>
            </a:r>
            <a:br>
              <a:rPr lang="de-DE" sz="2400" dirty="0"/>
            </a:br>
            <a:r>
              <a:rPr lang="de-DE" sz="2400" dirty="0"/>
              <a:t>[Zugriffen: 01. Juli 2024]</a:t>
            </a:r>
          </a:p>
          <a:p>
            <a:pPr marL="0" indent="0">
              <a:buNone/>
            </a:pPr>
            <a:endParaRPr lang="de-DE" sz="2400" dirty="0"/>
          </a:p>
          <a:p>
            <a:pPr marL="0" indent="0">
              <a:buNone/>
            </a:pPr>
            <a:r>
              <a:rPr lang="de-DE" sz="2400" dirty="0"/>
              <a:t>[3] Dell </a:t>
            </a:r>
            <a:r>
              <a:rPr lang="de-DE" sz="2400" dirty="0" err="1"/>
              <a:t>Dell</a:t>
            </a:r>
            <a:r>
              <a:rPr lang="de-DE" sz="2400" dirty="0"/>
              <a:t> 2208WFP [Online]. Verfügbar: </a:t>
            </a:r>
            <a:r>
              <a:rPr lang="de-DE" sz="2400" dirty="0">
                <a:hlinkClick r:id="rId4"/>
              </a:rPr>
              <a:t>https://www.dell.com/</a:t>
            </a:r>
            <a:r>
              <a:rPr lang="de-DE" sz="2400" dirty="0"/>
              <a:t> </a:t>
            </a:r>
            <a:br>
              <a:rPr lang="de-DE" sz="2400" dirty="0"/>
            </a:br>
            <a:r>
              <a:rPr lang="de-DE" sz="2400" dirty="0"/>
              <a:t>[Zugriffen: 01. Juli 2024]</a:t>
            </a:r>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Leon </a:t>
            </a:r>
            <a:r>
              <a:rPr lang="de-DE" dirty="0" err="1">
                <a:solidFill>
                  <a:prstClr val="white">
                    <a:tint val="75000"/>
                  </a:prstClr>
                </a:solidFill>
                <a:latin typeface="Calibri"/>
              </a:rPr>
              <a:t>Kranner</a:t>
            </a:r>
            <a:r>
              <a:rPr lang="de-DE" dirty="0">
                <a:solidFill>
                  <a:prstClr val="white">
                    <a:tint val="75000"/>
                  </a:prstClr>
                </a:solidFill>
                <a:latin typeface="Calibri"/>
              </a:rPr>
              <a:t>, Marcel Wagner</a:t>
            </a: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5</a:t>
            </a:fld>
            <a:endParaRPr lang="de-DE">
              <a:solidFill>
                <a:prstClr val="white">
                  <a:tint val="75000"/>
                </a:prstClr>
              </a:solidFill>
              <a:latin typeface="Calibri"/>
            </a:endParaRPr>
          </a:p>
        </p:txBody>
      </p:sp>
    </p:spTree>
    <p:extLst>
      <p:ext uri="{BB962C8B-B14F-4D97-AF65-F5344CB8AC3E}">
        <p14:creationId xmlns:p14="http://schemas.microsoft.com/office/powerpoint/2010/main" val="218541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Spiegel AI Display Setup / </a:t>
            </a:r>
            <a:r>
              <a:rPr lang="en-US" dirty="0" err="1"/>
              <a:t>Aufteilung</a:t>
            </a:r>
            <a:r>
              <a:rPr lang="en-US" dirty="0"/>
              <a:t> &amp; Widgets</a:t>
            </a:r>
          </a:p>
        </p:txBody>
      </p:sp>
      <p:sp>
        <p:nvSpPr>
          <p:cNvPr id="5" name="Subtitle 4"/>
          <p:cNvSpPr>
            <a:spLocks noGrp="1"/>
          </p:cNvSpPr>
          <p:nvPr>
            <p:ph type="subTitle" idx="1"/>
          </p:nvPr>
        </p:nvSpPr>
        <p:spPr/>
        <p:txBody>
          <a:bodyPr/>
          <a:lstStyle/>
          <a:p>
            <a:r>
              <a:rPr lang="en-US" dirty="0"/>
              <a:t>Leon </a:t>
            </a:r>
            <a:r>
              <a:rPr lang="en-US" dirty="0" err="1"/>
              <a:t>Kranner</a:t>
            </a:r>
            <a:r>
              <a:rPr lang="en-US" dirty="0"/>
              <a:t>– 03.07.2024</a:t>
            </a:r>
          </a:p>
          <a:p>
            <a:r>
              <a:rPr lang="en-US" dirty="0" err="1"/>
              <a:t>Datenverarbeitung</a:t>
            </a:r>
            <a:r>
              <a:rPr lang="en-US" dirty="0"/>
              <a:t> in der </a:t>
            </a:r>
            <a:r>
              <a:rPr lang="en-US" dirty="0" err="1"/>
              <a:t>Technik</a:t>
            </a:r>
            <a:endParaRPr lang="en-US" dirty="0"/>
          </a:p>
        </p:txBody>
      </p:sp>
    </p:spTree>
    <p:extLst>
      <p:ext uri="{BB962C8B-B14F-4D97-AF65-F5344CB8AC3E}">
        <p14:creationId xmlns:p14="http://schemas.microsoft.com/office/powerpoint/2010/main" val="89692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de-DE" dirty="0"/>
              <a:t>Display Aufteilung</a:t>
            </a:r>
            <a:endParaRPr lang="en-US" dirty="0"/>
          </a:p>
        </p:txBody>
      </p:sp>
      <p:sp>
        <p:nvSpPr>
          <p:cNvPr id="14" name="Content Placeholder 13"/>
          <p:cNvSpPr>
            <a:spLocks noGrp="1"/>
          </p:cNvSpPr>
          <p:nvPr>
            <p:ph sz="half" idx="1"/>
          </p:nvPr>
        </p:nvSpPr>
        <p:spPr>
          <a:xfrm>
            <a:off x="1220472" y="1706880"/>
            <a:ext cx="4227457" cy="4465320"/>
          </a:xfrm>
        </p:spPr>
        <p:txBody>
          <a:bodyPr/>
          <a:lstStyle/>
          <a:p>
            <a:r>
              <a:rPr lang="de-DE" dirty="0"/>
              <a:t>JavaScript + </a:t>
            </a:r>
            <a:r>
              <a:rPr lang="de-DE" dirty="0" err="1"/>
              <a:t>Html</a:t>
            </a:r>
            <a:r>
              <a:rPr lang="de-DE" dirty="0"/>
              <a:t> + CSS</a:t>
            </a:r>
          </a:p>
          <a:p>
            <a:r>
              <a:rPr lang="de-DE" dirty="0"/>
              <a:t>Entwicklungsumgebung: Visual Studio Code</a:t>
            </a:r>
          </a:p>
          <a:p>
            <a:r>
              <a:rPr lang="de-DE" dirty="0"/>
              <a:t>3x3 Raster (Mitte muss frei bleiben)</a:t>
            </a:r>
          </a:p>
          <a:p>
            <a:r>
              <a:rPr lang="de-DE" dirty="0"/>
              <a:t>Verschiedene Widgets</a:t>
            </a:r>
          </a:p>
          <a:p>
            <a:r>
              <a:rPr lang="de-DE" dirty="0"/>
              <a:t>Anordnung der Widgets ist dynamisch</a:t>
            </a:r>
          </a:p>
          <a:p>
            <a:endParaRPr lang="de-DE" dirty="0"/>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Leon </a:t>
            </a:r>
            <a:r>
              <a:rPr lang="de-DE" dirty="0" err="1">
                <a:solidFill>
                  <a:prstClr val="white">
                    <a:tint val="75000"/>
                  </a:prstClr>
                </a:solidFill>
                <a:latin typeface="Calibri"/>
              </a:rPr>
              <a:t>Kranner</a:t>
            </a:r>
            <a:endParaRPr lang="de-DE" dirty="0">
              <a:solidFill>
                <a:prstClr val="white">
                  <a:tint val="75000"/>
                </a:prstClr>
              </a:solidFill>
              <a:latin typeface="Calibri"/>
            </a:endParaRP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7</a:t>
            </a:fld>
            <a:endParaRPr lang="de-DE" dirty="0">
              <a:solidFill>
                <a:prstClr val="white">
                  <a:tint val="75000"/>
                </a:prstClr>
              </a:solidFill>
              <a:latin typeface="Calibri"/>
            </a:endParaRPr>
          </a:p>
        </p:txBody>
      </p:sp>
      <p:pic>
        <p:nvPicPr>
          <p:cNvPr id="5" name="Grafik 4">
            <a:extLst>
              <a:ext uri="{FF2B5EF4-FFF2-40B4-BE49-F238E27FC236}">
                <a16:creationId xmlns:a16="http://schemas.microsoft.com/office/drawing/2014/main" id="{A89341FF-3037-E5FD-5941-C59C03F14E36}"/>
              </a:ext>
            </a:extLst>
          </p:cNvPr>
          <p:cNvPicPr>
            <a:picLocks noChangeAspect="1"/>
          </p:cNvPicPr>
          <p:nvPr/>
        </p:nvPicPr>
        <p:blipFill>
          <a:blip r:embed="rId3"/>
          <a:stretch>
            <a:fillRect/>
          </a:stretch>
        </p:blipFill>
        <p:spPr>
          <a:xfrm>
            <a:off x="5519936" y="1738177"/>
            <a:ext cx="6302844" cy="3468368"/>
          </a:xfrm>
          <a:prstGeom prst="rect">
            <a:avLst/>
          </a:prstGeom>
        </p:spPr>
      </p:pic>
    </p:spTree>
    <p:extLst>
      <p:ext uri="{BB962C8B-B14F-4D97-AF65-F5344CB8AC3E}">
        <p14:creationId xmlns:p14="http://schemas.microsoft.com/office/powerpoint/2010/main" val="103613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de-DE" dirty="0"/>
              <a:t>Widgets</a:t>
            </a:r>
            <a:endParaRPr lang="en-US" dirty="0"/>
          </a:p>
        </p:txBody>
      </p:sp>
      <p:sp>
        <p:nvSpPr>
          <p:cNvPr id="14" name="Content Placeholder 13"/>
          <p:cNvSpPr>
            <a:spLocks noGrp="1"/>
          </p:cNvSpPr>
          <p:nvPr>
            <p:ph sz="half" idx="1"/>
          </p:nvPr>
        </p:nvSpPr>
        <p:spPr>
          <a:xfrm>
            <a:off x="1220472" y="1706880"/>
            <a:ext cx="4227457" cy="4465320"/>
          </a:xfrm>
        </p:spPr>
        <p:txBody>
          <a:bodyPr/>
          <a:lstStyle/>
          <a:p>
            <a:endParaRPr lang="de-DE" dirty="0"/>
          </a:p>
          <a:p>
            <a:r>
              <a:rPr lang="de-DE" dirty="0"/>
              <a:t>Kalender</a:t>
            </a:r>
          </a:p>
          <a:p>
            <a:r>
              <a:rPr lang="de-DE" dirty="0"/>
              <a:t>Wettervorhersage</a:t>
            </a:r>
          </a:p>
          <a:p>
            <a:r>
              <a:rPr lang="de-DE" dirty="0"/>
              <a:t>Notizen</a:t>
            </a:r>
          </a:p>
          <a:p>
            <a:r>
              <a:rPr lang="de-DE" dirty="0"/>
              <a:t>Termine </a:t>
            </a:r>
          </a:p>
        </p:txBody>
      </p:sp>
      <p:sp>
        <p:nvSpPr>
          <p:cNvPr id="2" name="Footer Placeholder 1"/>
          <p:cNvSpPr>
            <a:spLocks noGrp="1"/>
          </p:cNvSpPr>
          <p:nvPr>
            <p:ph type="ftr" sz="quarter" idx="11"/>
          </p:nvPr>
        </p:nvSpPr>
        <p:spPr>
          <a:xfrm>
            <a:off x="1220471" y="6356353"/>
            <a:ext cx="7516442" cy="365125"/>
          </a:xfrm>
        </p:spPr>
        <p:txBody>
          <a:bodyPr/>
          <a:lstStyle/>
          <a:p>
            <a:pPr algn="l" defTabSz="1218987"/>
            <a:r>
              <a:rPr lang="de-DE" dirty="0">
                <a:solidFill>
                  <a:prstClr val="white">
                    <a:tint val="75000"/>
                  </a:prstClr>
                </a:solidFill>
                <a:latin typeface="Calibri"/>
              </a:rPr>
              <a:t>Spiegel AI 			                             Leon </a:t>
            </a:r>
            <a:r>
              <a:rPr lang="de-DE" dirty="0" err="1">
                <a:solidFill>
                  <a:prstClr val="white">
                    <a:tint val="75000"/>
                  </a:prstClr>
                </a:solidFill>
                <a:latin typeface="Calibri"/>
              </a:rPr>
              <a:t>Kranner</a:t>
            </a:r>
            <a:endParaRPr lang="de-DE" dirty="0">
              <a:solidFill>
                <a:prstClr val="white">
                  <a:tint val="75000"/>
                </a:prstClr>
              </a:solidFill>
              <a:latin typeface="Calibri"/>
            </a:endParaRPr>
          </a:p>
        </p:txBody>
      </p:sp>
      <p:sp>
        <p:nvSpPr>
          <p:cNvPr id="3" name="Slide Number Placeholder 2"/>
          <p:cNvSpPr>
            <a:spLocks noGrp="1"/>
          </p:cNvSpPr>
          <p:nvPr>
            <p:ph type="sldNum" sz="quarter" idx="12"/>
          </p:nvPr>
        </p:nvSpPr>
        <p:spPr/>
        <p:txBody>
          <a:bodyPr/>
          <a:lstStyle/>
          <a:p>
            <a:pPr defTabSz="1218987"/>
            <a:fld id="{C014DD1E-5D91-48A3-AD6D-45FBA980D106}" type="slidenum">
              <a:rPr lang="de-DE">
                <a:solidFill>
                  <a:prstClr val="white">
                    <a:tint val="75000"/>
                  </a:prstClr>
                </a:solidFill>
                <a:latin typeface="Calibri"/>
              </a:rPr>
              <a:pPr defTabSz="1218987"/>
              <a:t>8</a:t>
            </a:fld>
            <a:endParaRPr lang="de-DE" dirty="0">
              <a:solidFill>
                <a:prstClr val="white">
                  <a:tint val="75000"/>
                </a:prstClr>
              </a:solidFill>
              <a:latin typeface="Calibri"/>
            </a:endParaRPr>
          </a:p>
        </p:txBody>
      </p:sp>
      <p:pic>
        <p:nvPicPr>
          <p:cNvPr id="5" name="Grafik 4">
            <a:extLst>
              <a:ext uri="{FF2B5EF4-FFF2-40B4-BE49-F238E27FC236}">
                <a16:creationId xmlns:a16="http://schemas.microsoft.com/office/drawing/2014/main" id="{9153F74E-D847-D343-89D4-C5478F7EBF61}"/>
              </a:ext>
            </a:extLst>
          </p:cNvPr>
          <p:cNvPicPr>
            <a:picLocks noChangeAspect="1"/>
          </p:cNvPicPr>
          <p:nvPr/>
        </p:nvPicPr>
        <p:blipFill>
          <a:blip r:embed="rId3"/>
          <a:stretch>
            <a:fillRect/>
          </a:stretch>
        </p:blipFill>
        <p:spPr>
          <a:xfrm>
            <a:off x="5303913" y="1052736"/>
            <a:ext cx="2348765" cy="2109094"/>
          </a:xfrm>
          <a:prstGeom prst="rect">
            <a:avLst/>
          </a:prstGeom>
        </p:spPr>
      </p:pic>
      <p:pic>
        <p:nvPicPr>
          <p:cNvPr id="7" name="Grafik 6">
            <a:extLst>
              <a:ext uri="{FF2B5EF4-FFF2-40B4-BE49-F238E27FC236}">
                <a16:creationId xmlns:a16="http://schemas.microsoft.com/office/drawing/2014/main" id="{3E3AE9B9-9D9D-8FDF-CD64-F7D0760D10D9}"/>
              </a:ext>
            </a:extLst>
          </p:cNvPr>
          <p:cNvPicPr>
            <a:picLocks noChangeAspect="1"/>
          </p:cNvPicPr>
          <p:nvPr/>
        </p:nvPicPr>
        <p:blipFill>
          <a:blip r:embed="rId4"/>
          <a:stretch>
            <a:fillRect/>
          </a:stretch>
        </p:blipFill>
        <p:spPr>
          <a:xfrm>
            <a:off x="7994658" y="1052736"/>
            <a:ext cx="3586314" cy="2109094"/>
          </a:xfrm>
          <a:prstGeom prst="rect">
            <a:avLst/>
          </a:prstGeom>
        </p:spPr>
      </p:pic>
      <p:pic>
        <p:nvPicPr>
          <p:cNvPr id="9" name="Grafik 8">
            <a:extLst>
              <a:ext uri="{FF2B5EF4-FFF2-40B4-BE49-F238E27FC236}">
                <a16:creationId xmlns:a16="http://schemas.microsoft.com/office/drawing/2014/main" id="{40741303-2537-2C44-F58C-2981298FFB80}"/>
              </a:ext>
            </a:extLst>
          </p:cNvPr>
          <p:cNvPicPr>
            <a:picLocks noChangeAspect="1"/>
          </p:cNvPicPr>
          <p:nvPr/>
        </p:nvPicPr>
        <p:blipFill>
          <a:blip r:embed="rId5"/>
          <a:stretch>
            <a:fillRect/>
          </a:stretch>
        </p:blipFill>
        <p:spPr>
          <a:xfrm>
            <a:off x="5305419" y="3501009"/>
            <a:ext cx="2347258" cy="2205857"/>
          </a:xfrm>
          <a:prstGeom prst="rect">
            <a:avLst/>
          </a:prstGeom>
        </p:spPr>
      </p:pic>
      <p:pic>
        <p:nvPicPr>
          <p:cNvPr id="11" name="Grafik 10">
            <a:extLst>
              <a:ext uri="{FF2B5EF4-FFF2-40B4-BE49-F238E27FC236}">
                <a16:creationId xmlns:a16="http://schemas.microsoft.com/office/drawing/2014/main" id="{C930D00C-29D8-2C4B-D219-449733795510}"/>
              </a:ext>
            </a:extLst>
          </p:cNvPr>
          <p:cNvPicPr>
            <a:picLocks noChangeAspect="1"/>
          </p:cNvPicPr>
          <p:nvPr/>
        </p:nvPicPr>
        <p:blipFill>
          <a:blip r:embed="rId6"/>
          <a:stretch>
            <a:fillRect/>
          </a:stretch>
        </p:blipFill>
        <p:spPr>
          <a:xfrm>
            <a:off x="7994658" y="3909213"/>
            <a:ext cx="3607204" cy="1302983"/>
          </a:xfrm>
          <a:prstGeom prst="rect">
            <a:avLst/>
          </a:prstGeom>
        </p:spPr>
      </p:pic>
    </p:spTree>
    <p:extLst>
      <p:ext uri="{BB962C8B-B14F-4D97-AF65-F5344CB8AC3E}">
        <p14:creationId xmlns:p14="http://schemas.microsoft.com/office/powerpoint/2010/main" val="39710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Spiegel AI Widgets &amp; </a:t>
            </a:r>
            <a:r>
              <a:rPr lang="en-US" dirty="0" err="1"/>
              <a:t>Schnittstelle</a:t>
            </a:r>
            <a:endParaRPr lang="en-US" dirty="0"/>
          </a:p>
        </p:txBody>
      </p:sp>
      <p:sp>
        <p:nvSpPr>
          <p:cNvPr id="5" name="Subtitle 4"/>
          <p:cNvSpPr>
            <a:spLocks noGrp="1"/>
          </p:cNvSpPr>
          <p:nvPr>
            <p:ph type="subTitle" idx="1"/>
          </p:nvPr>
        </p:nvSpPr>
        <p:spPr/>
        <p:txBody>
          <a:bodyPr/>
          <a:lstStyle/>
          <a:p>
            <a:r>
              <a:rPr lang="en-US" dirty="0"/>
              <a:t>Marcel Wagner – 03.07.2024</a:t>
            </a:r>
          </a:p>
          <a:p>
            <a:r>
              <a:rPr lang="en-US" dirty="0" err="1"/>
              <a:t>Datenverarbeitung</a:t>
            </a:r>
            <a:r>
              <a:rPr lang="en-US" dirty="0"/>
              <a:t> in der </a:t>
            </a:r>
            <a:r>
              <a:rPr lang="en-US" dirty="0" err="1"/>
              <a:t>Technik</a:t>
            </a:r>
            <a:endParaRPr lang="en-US" dirty="0"/>
          </a:p>
        </p:txBody>
      </p:sp>
    </p:spTree>
    <p:extLst>
      <p:ext uri="{BB962C8B-B14F-4D97-AF65-F5344CB8AC3E}">
        <p14:creationId xmlns:p14="http://schemas.microsoft.com/office/powerpoint/2010/main" val="306689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1_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3.xml><?xml version="1.0" encoding="utf-8"?>
<a:theme xmlns:a="http://schemas.openxmlformats.org/drawingml/2006/main" name="2_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4.xml><?xml version="1.0" encoding="utf-8"?>
<a:theme xmlns:a="http://schemas.openxmlformats.org/drawingml/2006/main" name="3_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1229</Words>
  <Application>Microsoft Office PowerPoint</Application>
  <PresentationFormat>Breitbild</PresentationFormat>
  <Paragraphs>180</Paragraphs>
  <Slides>26</Slides>
  <Notes>4</Notes>
  <HiddenSlides>0</HiddenSlides>
  <MMClips>1</MMClips>
  <ScaleCrop>false</ScaleCrop>
  <HeadingPairs>
    <vt:vector size="6" baseType="variant">
      <vt:variant>
        <vt:lpstr>Verwendete Schriftarten</vt:lpstr>
      </vt:variant>
      <vt:variant>
        <vt:i4>3</vt:i4>
      </vt:variant>
      <vt:variant>
        <vt:lpstr>Design</vt:lpstr>
      </vt:variant>
      <vt:variant>
        <vt:i4>4</vt:i4>
      </vt:variant>
      <vt:variant>
        <vt:lpstr>Folientitel</vt:lpstr>
      </vt:variant>
      <vt:variant>
        <vt:i4>26</vt:i4>
      </vt:variant>
    </vt:vector>
  </HeadingPairs>
  <TitlesOfParts>
    <vt:vector size="33" baseType="lpstr">
      <vt:lpstr>Arial</vt:lpstr>
      <vt:lpstr>Calibri</vt:lpstr>
      <vt:lpstr>Consolas</vt:lpstr>
      <vt:lpstr>Tech 16x9</vt:lpstr>
      <vt:lpstr>1_Tech 16x9</vt:lpstr>
      <vt:lpstr>2_Tech 16x9</vt:lpstr>
      <vt:lpstr>3_Tech 16x9</vt:lpstr>
      <vt:lpstr>Spiegel AI Rahmen &amp; Hardware</vt:lpstr>
      <vt:lpstr>Hardware</vt:lpstr>
      <vt:lpstr>Rahmen</vt:lpstr>
      <vt:lpstr>Hardware Aufbau</vt:lpstr>
      <vt:lpstr>Referenzen</vt:lpstr>
      <vt:lpstr>Spiegel AI Display Setup / Aufteilung &amp; Widgets</vt:lpstr>
      <vt:lpstr>Display Aufteilung</vt:lpstr>
      <vt:lpstr>Widgets</vt:lpstr>
      <vt:lpstr>Spiegel AI Widgets &amp; Schnittstelle</vt:lpstr>
      <vt:lpstr>Widgets</vt:lpstr>
      <vt:lpstr>Widget Änderungen</vt:lpstr>
      <vt:lpstr>Widget Änderungen</vt:lpstr>
      <vt:lpstr>Spiegel AI Remote App &amp; Schnittstelle</vt:lpstr>
      <vt:lpstr>Die Flutter™ SDK</vt:lpstr>
      <vt:lpstr>Remote &amp; Widgets</vt:lpstr>
      <vt:lpstr>Profile</vt:lpstr>
      <vt:lpstr>Schnittstelle</vt:lpstr>
      <vt:lpstr>Referenzen</vt:lpstr>
      <vt:lpstr>Spiegel AI facial recognition&amp; Schnittstelle</vt:lpstr>
      <vt:lpstr>Projektziel</vt:lpstr>
      <vt:lpstr>Grundlagen der Gesichtserkennung</vt:lpstr>
      <vt:lpstr>HAAR-Cascades</vt:lpstr>
      <vt:lpstr>dlib</vt:lpstr>
      <vt:lpstr>Performance Troubleshooting</vt:lpstr>
      <vt:lpstr>Feature Extraction &amp; Matching</vt:lpstr>
      <vt:lpstr>Profile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Spiegel AI Rahmen &amp; Hardware</dc:title>
  <dc:creator>NightPic</dc:creator>
  <cp:lastModifiedBy>krl33335</cp:lastModifiedBy>
  <cp:revision>4</cp:revision>
  <dcterms:created xsi:type="dcterms:W3CDTF">2024-07-02T16:18:34Z</dcterms:created>
  <dcterms:modified xsi:type="dcterms:W3CDTF">2024-07-03T08:28:05Z</dcterms:modified>
</cp:coreProperties>
</file>